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19"/>
  </p:notesMasterIdLst>
  <p:sldIdLst>
    <p:sldId id="284" r:id="rId2"/>
    <p:sldId id="256" r:id="rId3"/>
    <p:sldId id="282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1" r:id="rId17"/>
    <p:sldId id="30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on" initials="A" lastIdx="2" clrIdx="0">
    <p:extLst>
      <p:ext uri="{19B8F6BF-5375-455C-9EA6-DF929625EA0E}">
        <p15:presenceInfo xmlns:p15="http://schemas.microsoft.com/office/powerpoint/2012/main" userId="Aar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35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7T16:11:14.947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  <p:cm authorId="1" dt="2015-02-17T16:11:16.960" idx="2">
    <p:pos x="106" y="106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2562B-6029-491A-8E78-46DCDCCFEDE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F20DC-649C-4AA2-9DCA-F984D1085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9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68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75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0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75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2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51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3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2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23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7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3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7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20DC-649C-4AA2-9DCA-F984D10855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5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6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0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0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54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7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2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2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8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7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94" y="442166"/>
            <a:ext cx="6362731" cy="18388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16630" y="1880205"/>
            <a:ext cx="82758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600" spc="150" dirty="0" smtClean="0">
                <a:solidFill>
                  <a:srgbClr val="0B6858"/>
                </a:solidFill>
                <a:latin typeface="Gotham Medium" pitchFamily="50" charset="0"/>
                <a:cs typeface="Gotham Medium" pitchFamily="50" charset="0"/>
              </a:rPr>
              <a:t>www.motivateyouth.org</a:t>
            </a:r>
          </a:p>
          <a:p>
            <a:pPr lvl="0">
              <a:lnSpc>
                <a:spcPct val="150000"/>
              </a:lnSpc>
            </a:pPr>
            <a:endParaRPr lang="en-US" sz="3600" spc="150" dirty="0" smtClean="0">
              <a:solidFill>
                <a:srgbClr val="0B6858"/>
              </a:solidFill>
              <a:latin typeface="Gotham Medium" pitchFamily="50" charset="0"/>
              <a:cs typeface="Gotham Medium" pitchFamily="50" charset="0"/>
            </a:endParaRPr>
          </a:p>
          <a:p>
            <a:pPr lvl="0">
              <a:lnSpc>
                <a:spcPct val="150000"/>
              </a:lnSpc>
            </a:pPr>
            <a:r>
              <a:rPr lang="en-US" sz="3600" spc="150" dirty="0" smtClean="0">
                <a:solidFill>
                  <a:srgbClr val="0B6858"/>
                </a:solidFill>
                <a:latin typeface="Gotham Medium" pitchFamily="50" charset="0"/>
                <a:cs typeface="Gotham Medium" pitchFamily="50" charset="0"/>
              </a:rPr>
              <a:t>facebook.com/</a:t>
            </a:r>
            <a:r>
              <a:rPr lang="en-US" sz="3600" spc="150" dirty="0" err="1" smtClean="0">
                <a:solidFill>
                  <a:srgbClr val="0B6858"/>
                </a:solidFill>
                <a:latin typeface="Gotham Medium" pitchFamily="50" charset="0"/>
                <a:cs typeface="Gotham Medium" pitchFamily="50" charset="0"/>
              </a:rPr>
              <a:t>motivateyouthinc</a:t>
            </a:r>
            <a:endParaRPr lang="en-US" sz="3600" spc="150" dirty="0" smtClean="0">
              <a:solidFill>
                <a:srgbClr val="0B6858"/>
              </a:solidFill>
              <a:latin typeface="Gotham Medium" pitchFamily="50" charset="0"/>
              <a:cs typeface="Gotham Medium" pitchFamily="50" charset="0"/>
            </a:endParaRPr>
          </a:p>
          <a:p>
            <a:pPr lvl="0">
              <a:lnSpc>
                <a:spcPct val="150000"/>
              </a:lnSpc>
            </a:pPr>
            <a:r>
              <a:rPr lang="en-US" sz="3600" spc="150" dirty="0" err="1" smtClean="0">
                <a:solidFill>
                  <a:srgbClr val="0B6858"/>
                </a:solidFill>
                <a:latin typeface="Gotham Medium" pitchFamily="50" charset="0"/>
                <a:cs typeface="Gotham Medium" pitchFamily="50" charset="0"/>
              </a:rPr>
              <a:t>Motivate_Youth</a:t>
            </a:r>
            <a:endParaRPr lang="en-US" sz="3600" spc="150" dirty="0" smtClean="0">
              <a:solidFill>
                <a:srgbClr val="0B6858"/>
              </a:solidFill>
              <a:latin typeface="Gotham Medium" pitchFamily="50" charset="0"/>
              <a:cs typeface="Gotham Medium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042" y="3719034"/>
            <a:ext cx="491421" cy="507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042" y="4579867"/>
            <a:ext cx="481588" cy="49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0" y="1123837"/>
            <a:ext cx="3188043" cy="4601183"/>
          </a:xfrm>
        </p:spPr>
        <p:txBody>
          <a:bodyPr/>
          <a:lstStyle/>
          <a:p>
            <a:r>
              <a:rPr lang="en-US" dirty="0" smtClean="0"/>
              <a:t>Hypothetical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“Imagine it is next week, and you accomplished this goal. And future you wants to talk to you, sitting right here. What would future you say?”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Throughout all of MI, OARS is the core acronym to remember.</a:t>
            </a:r>
          </a:p>
          <a:p>
            <a:r>
              <a:rPr lang="en-US" dirty="0" smtClean="0"/>
              <a:t>OARS represents everything you will be saying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</a:p>
          <a:p>
            <a:r>
              <a:rPr lang="en-US" dirty="0" smtClean="0"/>
              <a:t>Affirmation</a:t>
            </a:r>
          </a:p>
          <a:p>
            <a:r>
              <a:rPr lang="en-US" dirty="0" smtClean="0"/>
              <a:t>Reflective Listening</a:t>
            </a:r>
          </a:p>
          <a:p>
            <a:r>
              <a:rPr lang="en-US" dirty="0" smtClean="0"/>
              <a:t>Summarization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Summarizing wraps it all together</a:t>
            </a:r>
          </a:p>
          <a:p>
            <a:r>
              <a:rPr lang="en-US" smtClean="0"/>
              <a:t>When a student is </a:t>
            </a:r>
            <a:r>
              <a:rPr lang="en-US" dirty="0" smtClean="0"/>
              <a:t>talking about change or being confident, it comes in little bits and pieces throughout the conversation.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those little pieces of positivity or hope. Keep them in your mind.</a:t>
            </a:r>
          </a:p>
          <a:p>
            <a:r>
              <a:rPr lang="en-US" dirty="0" smtClean="0"/>
              <a:t>Then, periodically, summarize everything you heard, listing all those little pieces.</a:t>
            </a:r>
          </a:p>
        </p:txBody>
      </p:sp>
    </p:spTree>
    <p:extLst>
      <p:ext uri="{BB962C8B-B14F-4D97-AF65-F5344CB8AC3E}">
        <p14:creationId xmlns:p14="http://schemas.microsoft.com/office/powerpoint/2010/main" val="36787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76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Together a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allow the answers to come from them.</a:t>
            </a:r>
          </a:p>
          <a:p>
            <a:r>
              <a:rPr lang="en-US" dirty="0" smtClean="0"/>
              <a:t>Don’t reject them, consider them all, and offer some more.</a:t>
            </a:r>
          </a:p>
          <a:p>
            <a:r>
              <a:rPr lang="en-US" dirty="0"/>
              <a:t>Settle on a plan together. 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Settle on a plan together.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Together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MI is only an approach. It is the plan and the execution of the plan that will lead to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6605" y="628930"/>
            <a:ext cx="2510509" cy="1339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64087" cy="3255264"/>
          </a:xfrm>
        </p:spPr>
        <p:txBody>
          <a:bodyPr/>
          <a:lstStyle/>
          <a:p>
            <a:r>
              <a:rPr lang="en-US" dirty="0" smtClean="0"/>
              <a:t>Growing Confidence In Each Other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1976354"/>
            <a:ext cx="7314642" cy="89290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70406" y="4840465"/>
            <a:ext cx="7314642" cy="8929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by Aaron Romens and Sarah Romens, PhD.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Based on </a:t>
            </a:r>
            <a:r>
              <a:rPr lang="en-US" sz="2000" i="1" dirty="0" smtClean="0">
                <a:solidFill>
                  <a:schemeClr val="bg1"/>
                </a:solidFill>
              </a:rPr>
              <a:t>Motivational Interviewing, 3</a:t>
            </a:r>
            <a:r>
              <a:rPr lang="en-US" sz="2000" i="1" baseline="30000" dirty="0" smtClean="0">
                <a:solidFill>
                  <a:schemeClr val="bg1"/>
                </a:solidFill>
              </a:rPr>
              <a:t>rd</a:t>
            </a:r>
            <a:r>
              <a:rPr lang="en-US" sz="2000" i="1" dirty="0" smtClean="0">
                <a:solidFill>
                  <a:schemeClr val="bg1"/>
                </a:solidFill>
              </a:rPr>
              <a:t> Ed. </a:t>
            </a:r>
            <a:r>
              <a:rPr lang="en-US" sz="2000" dirty="0" smtClean="0">
                <a:solidFill>
                  <a:schemeClr val="bg1"/>
                </a:solidFill>
              </a:rPr>
              <a:t>by Miller and </a:t>
            </a:r>
            <a:r>
              <a:rPr lang="en-US" sz="2000" dirty="0" err="1" smtClean="0">
                <a:solidFill>
                  <a:schemeClr val="bg1"/>
                </a:solidFill>
              </a:rPr>
              <a:t>Rollnick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9848" y="5659297"/>
            <a:ext cx="23290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© 2016 Motivate Youth, Inc.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06" y="1134360"/>
            <a:ext cx="2510509" cy="72553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034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help team members build the confidence to achieve their goals</a:t>
            </a:r>
          </a:p>
        </p:txBody>
      </p:sp>
    </p:spTree>
    <p:extLst>
      <p:ext uri="{BB962C8B-B14F-4D97-AF65-F5344CB8AC3E}">
        <p14:creationId xmlns:p14="http://schemas.microsoft.com/office/powerpoint/2010/main" val="2861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the right questions will allows others to talk about their confidence</a:t>
            </a:r>
          </a:p>
          <a:p>
            <a:r>
              <a:rPr lang="en-US" dirty="0" smtClean="0"/>
              <a:t>“What do you know about yourself that will allow you to be successful?”</a:t>
            </a:r>
          </a:p>
          <a:p>
            <a:r>
              <a:rPr lang="en-US" dirty="0" smtClean="0"/>
              <a:t>“What gives you some confidence that you can do this?”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scale.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3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give advice when asked</a:t>
            </a:r>
          </a:p>
          <a:p>
            <a:r>
              <a:rPr lang="en-US" dirty="0" smtClean="0"/>
              <a:t>Give a menu of options, respecting their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sheet!</a:t>
            </a:r>
          </a:p>
          <a:p>
            <a:r>
              <a:rPr lang="en-US" dirty="0" smtClean="0"/>
              <a:t>Ask him or her to circle a few (5) words that describe them</a:t>
            </a:r>
          </a:p>
          <a:p>
            <a:r>
              <a:rPr lang="en-US" dirty="0" smtClean="0"/>
              <a:t>Then, explore through reflective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Past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“Tell me about a time you did something you didn’t think you would be able to do.”</a:t>
            </a:r>
          </a:p>
          <a:p>
            <a:r>
              <a:rPr lang="en-US" dirty="0" smtClean="0"/>
              <a:t>“How were you able to do it?”</a:t>
            </a:r>
          </a:p>
          <a:p>
            <a:r>
              <a:rPr lang="en-US" dirty="0" smtClean="0"/>
              <a:t>Do not give the answer (you accomplished that, so you can accomplish this, right?)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think of failures, think of tries.</a:t>
            </a:r>
          </a:p>
          <a:p>
            <a:r>
              <a:rPr lang="en-US" dirty="0" smtClean="0"/>
              <a:t>Often times, every try is a step closer to success.</a:t>
            </a:r>
          </a:p>
          <a:p>
            <a:r>
              <a:rPr lang="en-US" dirty="0" smtClean="0"/>
              <a:t>Don’t be afraid to let them attribute past “failures” to bad luck or poor 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Custom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0B6858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20405</TotalTime>
  <Words>433</Words>
  <Application>Microsoft Office PowerPoint</Application>
  <PresentationFormat>Widescreen</PresentationFormat>
  <Paragraphs>70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Gotham Medium</vt:lpstr>
      <vt:lpstr>Wingdings 2</vt:lpstr>
      <vt:lpstr>Frame</vt:lpstr>
      <vt:lpstr>PowerPoint Presentation</vt:lpstr>
      <vt:lpstr>Growing Confidence In Each Other</vt:lpstr>
      <vt:lpstr>Objective</vt:lpstr>
      <vt:lpstr>Confidence Talk</vt:lpstr>
      <vt:lpstr>Confidence Talk</vt:lpstr>
      <vt:lpstr>Advice</vt:lpstr>
      <vt:lpstr>Identifying Strengths</vt:lpstr>
      <vt:lpstr>Review Past Success</vt:lpstr>
      <vt:lpstr>Reframing</vt:lpstr>
      <vt:lpstr>Hypothetical Thinking</vt:lpstr>
      <vt:lpstr>Responding</vt:lpstr>
      <vt:lpstr>OARS</vt:lpstr>
      <vt:lpstr>Summarize</vt:lpstr>
      <vt:lpstr>Summarize</vt:lpstr>
      <vt:lpstr>Summarize</vt:lpstr>
      <vt:lpstr>Putting Together a Plan</vt:lpstr>
      <vt:lpstr>Putting Together a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Interviewing</dc:title>
  <dc:creator>Aaron</dc:creator>
  <cp:lastModifiedBy>Jaron Paul</cp:lastModifiedBy>
  <cp:revision>80</cp:revision>
  <dcterms:created xsi:type="dcterms:W3CDTF">2014-09-08T17:33:51Z</dcterms:created>
  <dcterms:modified xsi:type="dcterms:W3CDTF">2017-06-14T15:04:39Z</dcterms:modified>
</cp:coreProperties>
</file>