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8" r:id="rId1"/>
  </p:sldMasterIdLst>
  <p:notesMasterIdLst>
    <p:notesMasterId r:id="rId26"/>
  </p:notesMasterIdLst>
  <p:sldIdLst>
    <p:sldId id="284" r:id="rId2"/>
    <p:sldId id="256" r:id="rId3"/>
    <p:sldId id="282" r:id="rId4"/>
    <p:sldId id="287" r:id="rId5"/>
    <p:sldId id="288" r:id="rId6"/>
    <p:sldId id="289" r:id="rId7"/>
    <p:sldId id="290" r:id="rId8"/>
    <p:sldId id="291" r:id="rId9"/>
    <p:sldId id="292" r:id="rId10"/>
    <p:sldId id="293" r:id="rId11"/>
    <p:sldId id="294" r:id="rId12"/>
    <p:sldId id="295" r:id="rId13"/>
    <p:sldId id="303" r:id="rId14"/>
    <p:sldId id="304" r:id="rId15"/>
    <p:sldId id="306" r:id="rId16"/>
    <p:sldId id="308" r:id="rId17"/>
    <p:sldId id="309" r:id="rId18"/>
    <p:sldId id="311" r:id="rId19"/>
    <p:sldId id="312" r:id="rId20"/>
    <p:sldId id="296" r:id="rId21"/>
    <p:sldId id="297" r:id="rId22"/>
    <p:sldId id="298" r:id="rId23"/>
    <p:sldId id="301" r:id="rId24"/>
    <p:sldId id="30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aron" initials="A" lastIdx="2" clrIdx="0">
    <p:extLst>
      <p:ext uri="{19B8F6BF-5375-455C-9EA6-DF929625EA0E}">
        <p15:presenceInfo xmlns:p15="http://schemas.microsoft.com/office/powerpoint/2012/main" userId="Aar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596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2" autoAdjust="0"/>
    <p:restoredTop sz="94660" autoAdjust="0"/>
  </p:normalViewPr>
  <p:slideViewPr>
    <p:cSldViewPr snapToGrid="0">
      <p:cViewPr varScale="1">
        <p:scale>
          <a:sx n="70" d="100"/>
          <a:sy n="70" d="100"/>
        </p:scale>
        <p:origin x="618"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635"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2-17T16:11:14.947" idx="1">
    <p:pos x="10" y="10"/>
    <p:text/>
    <p:extLst>
      <p:ext uri="{C676402C-5697-4E1C-873F-D02D1690AC5C}">
        <p15:threadingInfo xmlns:p15="http://schemas.microsoft.com/office/powerpoint/2012/main" timeZoneBias="360"/>
      </p:ext>
    </p:extLst>
  </p:cm>
  <p:cm authorId="1" dt="2015-02-17T16:11:16.960" idx="2">
    <p:pos x="106" y="106"/>
    <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72562B-6029-491A-8E78-46DCDCCFEDE4}" type="datetimeFigureOut">
              <a:rPr lang="en-US" smtClean="0"/>
              <a:t>6/14/2017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8F20DC-649C-4AA2-9DCA-F984D108552B}" type="slidenum">
              <a:rPr lang="en-US" smtClean="0"/>
              <a:t>‹#›</a:t>
            </a:fld>
            <a:endParaRPr lang="en-US"/>
          </a:p>
        </p:txBody>
      </p:sp>
    </p:spTree>
    <p:extLst>
      <p:ext uri="{BB962C8B-B14F-4D97-AF65-F5344CB8AC3E}">
        <p14:creationId xmlns:p14="http://schemas.microsoft.com/office/powerpoint/2010/main" val="901096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1</a:t>
            </a:fld>
            <a:endParaRPr lang="en-US"/>
          </a:p>
        </p:txBody>
      </p:sp>
    </p:spTree>
    <p:extLst>
      <p:ext uri="{BB962C8B-B14F-4D97-AF65-F5344CB8AC3E}">
        <p14:creationId xmlns:p14="http://schemas.microsoft.com/office/powerpoint/2010/main" val="333256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12</a:t>
            </a:fld>
            <a:endParaRPr lang="en-US"/>
          </a:p>
        </p:txBody>
      </p:sp>
    </p:spTree>
    <p:extLst>
      <p:ext uri="{BB962C8B-B14F-4D97-AF65-F5344CB8AC3E}">
        <p14:creationId xmlns:p14="http://schemas.microsoft.com/office/powerpoint/2010/main" val="4260475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13</a:t>
            </a:fld>
            <a:endParaRPr lang="en-US"/>
          </a:p>
        </p:txBody>
      </p:sp>
    </p:spTree>
    <p:extLst>
      <p:ext uri="{BB962C8B-B14F-4D97-AF65-F5344CB8AC3E}">
        <p14:creationId xmlns:p14="http://schemas.microsoft.com/office/powerpoint/2010/main" val="1057926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are an expert on working with kids and helping them succeed. They are an expert on themselves.  </a:t>
            </a:r>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14</a:t>
            </a:fld>
            <a:endParaRPr lang="en-US"/>
          </a:p>
        </p:txBody>
      </p:sp>
    </p:spTree>
    <p:extLst>
      <p:ext uri="{BB962C8B-B14F-4D97-AF65-F5344CB8AC3E}">
        <p14:creationId xmlns:p14="http://schemas.microsoft.com/office/powerpoint/2010/main" val="1598285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Talking</a:t>
            </a:r>
            <a:r>
              <a:rPr lang="en-US" baseline="0" dirty="0" smtClean="0"/>
              <a:t> about why you respect others only diminishes the respect you have between each other.</a:t>
            </a:r>
          </a:p>
          <a:p>
            <a:r>
              <a:rPr lang="en-US" baseline="0" dirty="0" smtClean="0"/>
              <a:t>Everyone deserves our respect.</a:t>
            </a:r>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15</a:t>
            </a:fld>
            <a:endParaRPr lang="en-US"/>
          </a:p>
        </p:txBody>
      </p:sp>
    </p:spTree>
    <p:extLst>
      <p:ext uri="{BB962C8B-B14F-4D97-AF65-F5344CB8AC3E}">
        <p14:creationId xmlns:p14="http://schemas.microsoft.com/office/powerpoint/2010/main" val="4279881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a:t>
            </a:r>
            <a:r>
              <a:rPr lang="en-US" baseline="0" dirty="0" smtClean="0"/>
              <a:t> we don’t judge!</a:t>
            </a:r>
            <a:endParaRPr lang="en-US" dirty="0" smtClean="0"/>
          </a:p>
        </p:txBody>
      </p:sp>
      <p:sp>
        <p:nvSpPr>
          <p:cNvPr id="4" name="Slide Number Placeholder 3"/>
          <p:cNvSpPr>
            <a:spLocks noGrp="1"/>
          </p:cNvSpPr>
          <p:nvPr>
            <p:ph type="sldNum" sz="quarter" idx="10"/>
          </p:nvPr>
        </p:nvSpPr>
        <p:spPr/>
        <p:txBody>
          <a:bodyPr/>
          <a:lstStyle/>
          <a:p>
            <a:fld id="{3B8F20DC-649C-4AA2-9DCA-F984D108552B}" type="slidenum">
              <a:rPr lang="en-US" smtClean="0"/>
              <a:t>16</a:t>
            </a:fld>
            <a:endParaRPr lang="en-US"/>
          </a:p>
        </p:txBody>
      </p:sp>
    </p:spTree>
    <p:extLst>
      <p:ext uri="{BB962C8B-B14F-4D97-AF65-F5344CB8AC3E}">
        <p14:creationId xmlns:p14="http://schemas.microsoft.com/office/powerpoint/2010/main" val="3841233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Absolute</a:t>
            </a:r>
            <a:r>
              <a:rPr lang="en-US" baseline="0" dirty="0" smtClean="0"/>
              <a:t> Worth: Respecting All Students, Without Judgment. Also, the notion that all people want to be better people.</a:t>
            </a:r>
          </a:p>
          <a:p>
            <a:r>
              <a:rPr lang="en-US" baseline="0" dirty="0" smtClean="0"/>
              <a:t>Autonomy: Everyone is ultimately in charge of their own life, and their choices are their own. No Ego! </a:t>
            </a:r>
          </a:p>
          <a:p>
            <a:r>
              <a:rPr lang="en-US" baseline="0" dirty="0" smtClean="0"/>
              <a:t>Affirmation: Our students have </a:t>
            </a:r>
            <a:r>
              <a:rPr lang="en-US" baseline="0" dirty="0" err="1" smtClean="0"/>
              <a:t>strenghths</a:t>
            </a:r>
            <a:r>
              <a:rPr lang="en-US" baseline="0" dirty="0" smtClean="0"/>
              <a:t>, and that should be our focus.</a:t>
            </a:r>
          </a:p>
          <a:p>
            <a:r>
              <a:rPr lang="en-US" baseline="0" dirty="0" smtClean="0"/>
              <a:t>Empathy: Understanding another person’s problems as if they were your own. This means the acceptance that if you had been living their life, you would have found yourself in the exact same situation. </a:t>
            </a:r>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17</a:t>
            </a:fld>
            <a:endParaRPr lang="en-US"/>
          </a:p>
        </p:txBody>
      </p:sp>
    </p:spTree>
    <p:extLst>
      <p:ext uri="{BB962C8B-B14F-4D97-AF65-F5344CB8AC3E}">
        <p14:creationId xmlns:p14="http://schemas.microsoft.com/office/powerpoint/2010/main" val="24605330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use it in sales!</a:t>
            </a:r>
          </a:p>
          <a:p>
            <a:r>
              <a:rPr lang="en-US" dirty="0" err="1" smtClean="0"/>
              <a:t>Waisman</a:t>
            </a:r>
            <a:r>
              <a:rPr lang="en-US" dirty="0" smtClean="0"/>
              <a:t> center</a:t>
            </a:r>
            <a:r>
              <a:rPr lang="en-US" baseline="0" dirty="0" smtClean="0"/>
              <a:t> stories. I would be happy to share more information on compassion, links to exercises.</a:t>
            </a:r>
          </a:p>
          <a:p>
            <a:r>
              <a:rPr lang="en-US" baseline="0" dirty="0" smtClean="0"/>
              <a:t>Small compassion building exercise.</a:t>
            </a:r>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18</a:t>
            </a:fld>
            <a:endParaRPr lang="en-US"/>
          </a:p>
        </p:txBody>
      </p:sp>
    </p:spTree>
    <p:extLst>
      <p:ext uri="{BB962C8B-B14F-4D97-AF65-F5344CB8AC3E}">
        <p14:creationId xmlns:p14="http://schemas.microsoft.com/office/powerpoint/2010/main" val="3810289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19</a:t>
            </a:fld>
            <a:endParaRPr lang="en-US"/>
          </a:p>
        </p:txBody>
      </p:sp>
    </p:spTree>
    <p:extLst>
      <p:ext uri="{BB962C8B-B14F-4D97-AF65-F5344CB8AC3E}">
        <p14:creationId xmlns:p14="http://schemas.microsoft.com/office/powerpoint/2010/main" val="3594193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21</a:t>
            </a:fld>
            <a:endParaRPr lang="en-US"/>
          </a:p>
        </p:txBody>
      </p:sp>
    </p:spTree>
    <p:extLst>
      <p:ext uri="{BB962C8B-B14F-4D97-AF65-F5344CB8AC3E}">
        <p14:creationId xmlns:p14="http://schemas.microsoft.com/office/powerpoint/2010/main" val="2135840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22</a:t>
            </a:fld>
            <a:endParaRPr lang="en-US"/>
          </a:p>
        </p:txBody>
      </p:sp>
    </p:spTree>
    <p:extLst>
      <p:ext uri="{BB962C8B-B14F-4D97-AF65-F5344CB8AC3E}">
        <p14:creationId xmlns:p14="http://schemas.microsoft.com/office/powerpoint/2010/main" val="1208075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2</a:t>
            </a:fld>
            <a:endParaRPr lang="en-US"/>
          </a:p>
        </p:txBody>
      </p:sp>
    </p:spTree>
    <p:extLst>
      <p:ext uri="{BB962C8B-B14F-4D97-AF65-F5344CB8AC3E}">
        <p14:creationId xmlns:p14="http://schemas.microsoft.com/office/powerpoint/2010/main" val="7265835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23</a:t>
            </a:fld>
            <a:endParaRPr lang="en-US"/>
          </a:p>
        </p:txBody>
      </p:sp>
    </p:spTree>
    <p:extLst>
      <p:ext uri="{BB962C8B-B14F-4D97-AF65-F5344CB8AC3E}">
        <p14:creationId xmlns:p14="http://schemas.microsoft.com/office/powerpoint/2010/main" val="29420420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24</a:t>
            </a:fld>
            <a:endParaRPr lang="en-US"/>
          </a:p>
        </p:txBody>
      </p:sp>
    </p:spTree>
    <p:extLst>
      <p:ext uri="{BB962C8B-B14F-4D97-AF65-F5344CB8AC3E}">
        <p14:creationId xmlns:p14="http://schemas.microsoft.com/office/powerpoint/2010/main" val="1268951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3</a:t>
            </a:fld>
            <a:endParaRPr lang="en-US"/>
          </a:p>
        </p:txBody>
      </p:sp>
    </p:spTree>
    <p:extLst>
      <p:ext uri="{BB962C8B-B14F-4D97-AF65-F5344CB8AC3E}">
        <p14:creationId xmlns:p14="http://schemas.microsoft.com/office/powerpoint/2010/main" val="3876102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5</a:t>
            </a:fld>
            <a:endParaRPr lang="en-US"/>
          </a:p>
        </p:txBody>
      </p:sp>
    </p:spTree>
    <p:extLst>
      <p:ext uri="{BB962C8B-B14F-4D97-AF65-F5344CB8AC3E}">
        <p14:creationId xmlns:p14="http://schemas.microsoft.com/office/powerpoint/2010/main" val="253897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7</a:t>
            </a:fld>
            <a:endParaRPr lang="en-US"/>
          </a:p>
        </p:txBody>
      </p:sp>
    </p:spTree>
    <p:extLst>
      <p:ext uri="{BB962C8B-B14F-4D97-AF65-F5344CB8AC3E}">
        <p14:creationId xmlns:p14="http://schemas.microsoft.com/office/powerpoint/2010/main" val="672423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8</a:t>
            </a:fld>
            <a:endParaRPr lang="en-US"/>
          </a:p>
        </p:txBody>
      </p:sp>
    </p:spTree>
    <p:extLst>
      <p:ext uri="{BB962C8B-B14F-4D97-AF65-F5344CB8AC3E}">
        <p14:creationId xmlns:p14="http://schemas.microsoft.com/office/powerpoint/2010/main" val="1901757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9</a:t>
            </a:fld>
            <a:endParaRPr lang="en-US"/>
          </a:p>
        </p:txBody>
      </p:sp>
    </p:spTree>
    <p:extLst>
      <p:ext uri="{BB962C8B-B14F-4D97-AF65-F5344CB8AC3E}">
        <p14:creationId xmlns:p14="http://schemas.microsoft.com/office/powerpoint/2010/main" val="3843293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10</a:t>
            </a:fld>
            <a:endParaRPr lang="en-US"/>
          </a:p>
        </p:txBody>
      </p:sp>
    </p:spTree>
    <p:extLst>
      <p:ext uri="{BB962C8B-B14F-4D97-AF65-F5344CB8AC3E}">
        <p14:creationId xmlns:p14="http://schemas.microsoft.com/office/powerpoint/2010/main" val="1053227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20DC-649C-4AA2-9DCA-F984D108552B}" type="slidenum">
              <a:rPr lang="en-US" smtClean="0"/>
              <a:t>11</a:t>
            </a:fld>
            <a:endParaRPr lang="en-US"/>
          </a:p>
        </p:txBody>
      </p:sp>
    </p:spTree>
    <p:extLst>
      <p:ext uri="{BB962C8B-B14F-4D97-AF65-F5344CB8AC3E}">
        <p14:creationId xmlns:p14="http://schemas.microsoft.com/office/powerpoint/2010/main" val="2562659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359679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6/14/2017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331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6/14/2017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29808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6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8370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001547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6/14/2017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023791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6/14/2017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09924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6/14/2017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82275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6/14/2017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902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6/14/2017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82980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6/14/2017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12070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6/14/2017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7935192"/>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5194" y="442166"/>
            <a:ext cx="6362731" cy="1838829"/>
          </a:xfrm>
          <a:prstGeom prst="rect">
            <a:avLst/>
          </a:prstGeom>
        </p:spPr>
      </p:pic>
      <p:sp>
        <p:nvSpPr>
          <p:cNvPr id="4" name="TextBox 3"/>
          <p:cNvSpPr txBox="1"/>
          <p:nvPr/>
        </p:nvSpPr>
        <p:spPr>
          <a:xfrm>
            <a:off x="2716630" y="1880205"/>
            <a:ext cx="8275899" cy="3416320"/>
          </a:xfrm>
          <a:prstGeom prst="rect">
            <a:avLst/>
          </a:prstGeom>
          <a:noFill/>
        </p:spPr>
        <p:txBody>
          <a:bodyPr wrap="square" rtlCol="0">
            <a:spAutoFit/>
          </a:bodyPr>
          <a:lstStyle/>
          <a:p>
            <a:pPr lvl="0">
              <a:lnSpc>
                <a:spcPct val="150000"/>
              </a:lnSpc>
            </a:pPr>
            <a:r>
              <a:rPr lang="en-US" sz="3600" spc="150" dirty="0" smtClean="0">
                <a:solidFill>
                  <a:srgbClr val="0B6858"/>
                </a:solidFill>
                <a:latin typeface="Gotham Medium" pitchFamily="50" charset="0"/>
                <a:cs typeface="Gotham Medium" pitchFamily="50" charset="0"/>
              </a:rPr>
              <a:t>www.motivateyouth.org</a:t>
            </a:r>
          </a:p>
          <a:p>
            <a:pPr lvl="0">
              <a:lnSpc>
                <a:spcPct val="150000"/>
              </a:lnSpc>
            </a:pPr>
            <a:endParaRPr lang="en-US" sz="3600" spc="150" dirty="0" smtClean="0">
              <a:solidFill>
                <a:srgbClr val="0B6858"/>
              </a:solidFill>
              <a:latin typeface="Gotham Medium" pitchFamily="50" charset="0"/>
              <a:cs typeface="Gotham Medium" pitchFamily="50" charset="0"/>
            </a:endParaRPr>
          </a:p>
          <a:p>
            <a:pPr lvl="0">
              <a:lnSpc>
                <a:spcPct val="150000"/>
              </a:lnSpc>
            </a:pPr>
            <a:r>
              <a:rPr lang="en-US" sz="3600" spc="150" dirty="0" smtClean="0">
                <a:solidFill>
                  <a:srgbClr val="0B6858"/>
                </a:solidFill>
                <a:latin typeface="Gotham Medium" pitchFamily="50" charset="0"/>
                <a:cs typeface="Gotham Medium" pitchFamily="50" charset="0"/>
              </a:rPr>
              <a:t>facebook.com/</a:t>
            </a:r>
            <a:r>
              <a:rPr lang="en-US" sz="3600" spc="150" dirty="0" err="1" smtClean="0">
                <a:solidFill>
                  <a:srgbClr val="0B6858"/>
                </a:solidFill>
                <a:latin typeface="Gotham Medium" pitchFamily="50" charset="0"/>
                <a:cs typeface="Gotham Medium" pitchFamily="50" charset="0"/>
              </a:rPr>
              <a:t>motivateyouthinc</a:t>
            </a:r>
            <a:endParaRPr lang="en-US" sz="3600" spc="150" dirty="0" smtClean="0">
              <a:solidFill>
                <a:srgbClr val="0B6858"/>
              </a:solidFill>
              <a:latin typeface="Gotham Medium" pitchFamily="50" charset="0"/>
              <a:cs typeface="Gotham Medium" pitchFamily="50" charset="0"/>
            </a:endParaRPr>
          </a:p>
          <a:p>
            <a:pPr lvl="0">
              <a:lnSpc>
                <a:spcPct val="150000"/>
              </a:lnSpc>
            </a:pPr>
            <a:r>
              <a:rPr lang="en-US" sz="3600" spc="150" dirty="0" err="1" smtClean="0">
                <a:solidFill>
                  <a:srgbClr val="0B6858"/>
                </a:solidFill>
                <a:latin typeface="Gotham Medium" pitchFamily="50" charset="0"/>
                <a:cs typeface="Gotham Medium" pitchFamily="50" charset="0"/>
              </a:rPr>
              <a:t>Motivate_Youth</a:t>
            </a:r>
            <a:endParaRPr lang="en-US" sz="3600" spc="150" dirty="0" smtClean="0">
              <a:solidFill>
                <a:srgbClr val="0B6858"/>
              </a:solidFill>
              <a:latin typeface="Gotham Medium" pitchFamily="50" charset="0"/>
              <a:cs typeface="Gotham Medium" pitchFamily="50"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5042" y="3719034"/>
            <a:ext cx="491421" cy="507802"/>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35042" y="4579867"/>
            <a:ext cx="481588" cy="497641"/>
          </a:xfrm>
          <a:prstGeom prst="rect">
            <a:avLst/>
          </a:prstGeom>
        </p:spPr>
      </p:pic>
    </p:spTree>
    <p:extLst>
      <p:ext uri="{BB962C8B-B14F-4D97-AF65-F5344CB8AC3E}">
        <p14:creationId xmlns:p14="http://schemas.microsoft.com/office/powerpoint/2010/main" val="1749517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0" y="1123837"/>
            <a:ext cx="3188043" cy="4601183"/>
          </a:xfrm>
        </p:spPr>
        <p:txBody>
          <a:bodyPr/>
          <a:lstStyle/>
          <a:p>
            <a:r>
              <a:rPr lang="en-US" dirty="0" smtClean="0"/>
              <a:t>Observe</a:t>
            </a:r>
            <a:endParaRPr lang="en-US" dirty="0"/>
          </a:p>
        </p:txBody>
      </p:sp>
      <p:sp>
        <p:nvSpPr>
          <p:cNvPr id="3" name="Content Placeholder 2"/>
          <p:cNvSpPr>
            <a:spLocks noGrp="1"/>
          </p:cNvSpPr>
          <p:nvPr>
            <p:ph idx="1"/>
          </p:nvPr>
        </p:nvSpPr>
        <p:spPr/>
        <p:txBody>
          <a:bodyPr/>
          <a:lstStyle/>
          <a:p>
            <a:r>
              <a:rPr lang="en-US" dirty="0" smtClean="0"/>
              <a:t>The preciseness of your evaluations can vary</a:t>
            </a:r>
          </a:p>
          <a:p>
            <a:r>
              <a:rPr lang="en-US" dirty="0" smtClean="0"/>
              <a:t>Very detailed evaluations offer accurate but complicated feedback</a:t>
            </a:r>
          </a:p>
          <a:p>
            <a:r>
              <a:rPr lang="en-US" dirty="0" smtClean="0"/>
              <a:t>Less detailed evaluations provide less accurate but simpler to understand feedback</a:t>
            </a:r>
          </a:p>
        </p:txBody>
      </p:sp>
    </p:spTree>
    <p:extLst>
      <p:ext uri="{BB962C8B-B14F-4D97-AF65-F5344CB8AC3E}">
        <p14:creationId xmlns:p14="http://schemas.microsoft.com/office/powerpoint/2010/main" val="1803025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a:t>
            </a:r>
            <a:endParaRPr lang="en-US" dirty="0"/>
          </a:p>
        </p:txBody>
      </p:sp>
      <p:sp>
        <p:nvSpPr>
          <p:cNvPr id="3" name="Content Placeholder 2"/>
          <p:cNvSpPr>
            <a:spLocks noGrp="1"/>
          </p:cNvSpPr>
          <p:nvPr>
            <p:ph idx="1"/>
          </p:nvPr>
        </p:nvSpPr>
        <p:spPr/>
        <p:txBody>
          <a:bodyPr/>
          <a:lstStyle/>
          <a:p>
            <a:r>
              <a:rPr lang="en-US" dirty="0" smtClean="0"/>
              <a:t>Try using a graph like this:</a:t>
            </a:r>
            <a:endParaRPr lang="en-US" dirty="0"/>
          </a:p>
        </p:txBody>
      </p:sp>
    </p:spTree>
    <p:extLst>
      <p:ext uri="{BB962C8B-B14F-4D97-AF65-F5344CB8AC3E}">
        <p14:creationId xmlns:p14="http://schemas.microsoft.com/office/powerpoint/2010/main" val="2077969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 Feedback</a:t>
            </a:r>
            <a:endParaRPr lang="en-US" dirty="0"/>
          </a:p>
        </p:txBody>
      </p:sp>
      <p:sp>
        <p:nvSpPr>
          <p:cNvPr id="3" name="Content Placeholder 2"/>
          <p:cNvSpPr>
            <a:spLocks noGrp="1"/>
          </p:cNvSpPr>
          <p:nvPr>
            <p:ph idx="1"/>
          </p:nvPr>
        </p:nvSpPr>
        <p:spPr/>
        <p:txBody>
          <a:bodyPr/>
          <a:lstStyle/>
          <a:p>
            <a:r>
              <a:rPr lang="en-US" dirty="0" smtClean="0"/>
              <a:t>Using MI skills here can help create a collaborative atmosphere and protect the confidence of staff members</a:t>
            </a:r>
          </a:p>
          <a:p>
            <a:r>
              <a:rPr lang="en-US" dirty="0" smtClean="0"/>
              <a:t>Let’s examine the Spirit of MI</a:t>
            </a:r>
            <a:endParaRPr lang="en-US" dirty="0"/>
          </a:p>
        </p:txBody>
      </p:sp>
    </p:spTree>
    <p:extLst>
      <p:ext uri="{BB962C8B-B14F-4D97-AF65-F5344CB8AC3E}">
        <p14:creationId xmlns:p14="http://schemas.microsoft.com/office/powerpoint/2010/main" val="1670037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 of MI has Four Principles</a:t>
            </a:r>
            <a:endParaRPr lang="en-US" dirty="0"/>
          </a:p>
        </p:txBody>
      </p:sp>
      <p:sp>
        <p:nvSpPr>
          <p:cNvPr id="3" name="Content Placeholder 2"/>
          <p:cNvSpPr>
            <a:spLocks noGrp="1"/>
          </p:cNvSpPr>
          <p:nvPr>
            <p:ph idx="1"/>
          </p:nvPr>
        </p:nvSpPr>
        <p:spPr/>
        <p:txBody>
          <a:bodyPr/>
          <a:lstStyle/>
          <a:p>
            <a:r>
              <a:rPr lang="en-US" dirty="0" smtClean="0"/>
              <a:t>Partnership</a:t>
            </a:r>
          </a:p>
          <a:p>
            <a:r>
              <a:rPr lang="en-US" dirty="0" smtClean="0"/>
              <a:t>Acceptance</a:t>
            </a:r>
          </a:p>
          <a:p>
            <a:r>
              <a:rPr lang="en-US" dirty="0" smtClean="0"/>
              <a:t>Compassion</a:t>
            </a:r>
          </a:p>
          <a:p>
            <a:r>
              <a:rPr lang="en-US" dirty="0" smtClean="0"/>
              <a:t>Evocation</a:t>
            </a:r>
          </a:p>
        </p:txBody>
      </p:sp>
    </p:spTree>
    <p:extLst>
      <p:ext uri="{BB962C8B-B14F-4D97-AF65-F5344CB8AC3E}">
        <p14:creationId xmlns:p14="http://schemas.microsoft.com/office/powerpoint/2010/main" val="285351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a:t>
            </a:r>
            <a:endParaRPr lang="en-US" dirty="0"/>
          </a:p>
        </p:txBody>
      </p:sp>
      <p:sp>
        <p:nvSpPr>
          <p:cNvPr id="3" name="Content Placeholder 2"/>
          <p:cNvSpPr>
            <a:spLocks noGrp="1"/>
          </p:cNvSpPr>
          <p:nvPr>
            <p:ph idx="1"/>
          </p:nvPr>
        </p:nvSpPr>
        <p:spPr/>
        <p:txBody>
          <a:bodyPr/>
          <a:lstStyle/>
          <a:p>
            <a:r>
              <a:rPr lang="en-US" dirty="0" smtClean="0"/>
              <a:t>MI is dancing, not wrestling.</a:t>
            </a:r>
          </a:p>
          <a:p>
            <a:r>
              <a:rPr lang="en-US" dirty="0" smtClean="0"/>
              <a:t>You and the staff member each bring an expertise to the table.</a:t>
            </a:r>
          </a:p>
          <a:p>
            <a:r>
              <a:rPr lang="en-US" dirty="0" smtClean="0"/>
              <a:t>Both of you have something vital to contribute.</a:t>
            </a:r>
          </a:p>
        </p:txBody>
      </p:sp>
    </p:spTree>
    <p:extLst>
      <p:ext uri="{BB962C8B-B14F-4D97-AF65-F5344CB8AC3E}">
        <p14:creationId xmlns:p14="http://schemas.microsoft.com/office/powerpoint/2010/main" val="287959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a:t>
            </a:r>
            <a:endParaRPr lang="en-US" dirty="0"/>
          </a:p>
        </p:txBody>
      </p:sp>
      <p:sp>
        <p:nvSpPr>
          <p:cNvPr id="3" name="Content Placeholder 2"/>
          <p:cNvSpPr>
            <a:spLocks noGrp="1"/>
          </p:cNvSpPr>
          <p:nvPr>
            <p:ph idx="1"/>
          </p:nvPr>
        </p:nvSpPr>
        <p:spPr/>
        <p:txBody>
          <a:bodyPr/>
          <a:lstStyle/>
          <a:p>
            <a:r>
              <a:rPr lang="en-US" dirty="0" smtClean="0"/>
              <a:t>Partnerships are based on mutual respect.</a:t>
            </a:r>
          </a:p>
          <a:p>
            <a:r>
              <a:rPr lang="en-US" dirty="0" smtClean="0"/>
              <a:t>Do not bring others into the conversation.</a:t>
            </a:r>
            <a:endParaRPr lang="en-US" dirty="0"/>
          </a:p>
        </p:txBody>
      </p:sp>
    </p:spTree>
    <p:extLst>
      <p:ext uri="{BB962C8B-B14F-4D97-AF65-F5344CB8AC3E}">
        <p14:creationId xmlns:p14="http://schemas.microsoft.com/office/powerpoint/2010/main" val="97450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3132832" cy="4601183"/>
          </a:xfrm>
        </p:spPr>
        <p:txBody>
          <a:bodyPr/>
          <a:lstStyle/>
          <a:p>
            <a:r>
              <a:rPr lang="en-US" dirty="0" smtClean="0"/>
              <a:t>Acceptance</a:t>
            </a:r>
            <a:endParaRPr lang="en-US" dirty="0"/>
          </a:p>
        </p:txBody>
      </p:sp>
      <p:sp>
        <p:nvSpPr>
          <p:cNvPr id="3" name="Content Placeholder 2"/>
          <p:cNvSpPr>
            <a:spLocks noGrp="1"/>
          </p:cNvSpPr>
          <p:nvPr>
            <p:ph idx="1"/>
          </p:nvPr>
        </p:nvSpPr>
        <p:spPr/>
        <p:txBody>
          <a:bodyPr/>
          <a:lstStyle/>
          <a:p>
            <a:r>
              <a:rPr lang="en-US" dirty="0" smtClean="0"/>
              <a:t>Acceptance is not approval</a:t>
            </a:r>
          </a:p>
          <a:p>
            <a:r>
              <a:rPr lang="en-US" dirty="0" smtClean="0"/>
              <a:t>Your approval is irrelevant</a:t>
            </a:r>
          </a:p>
          <a:p>
            <a:r>
              <a:rPr lang="en-US" dirty="0" smtClean="0"/>
              <a:t>In this moment, you are there to help them improve</a:t>
            </a:r>
          </a:p>
        </p:txBody>
      </p:sp>
    </p:spTree>
    <p:extLst>
      <p:ext uri="{BB962C8B-B14F-4D97-AF65-F5344CB8AC3E}">
        <p14:creationId xmlns:p14="http://schemas.microsoft.com/office/powerpoint/2010/main" val="2292343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Aspects of Acceptance</a:t>
            </a:r>
            <a:endParaRPr lang="en-US" dirty="0"/>
          </a:p>
        </p:txBody>
      </p:sp>
      <p:sp>
        <p:nvSpPr>
          <p:cNvPr id="3" name="Content Placeholder 2"/>
          <p:cNvSpPr>
            <a:spLocks noGrp="1"/>
          </p:cNvSpPr>
          <p:nvPr>
            <p:ph idx="1"/>
          </p:nvPr>
        </p:nvSpPr>
        <p:spPr/>
        <p:txBody>
          <a:bodyPr/>
          <a:lstStyle/>
          <a:p>
            <a:r>
              <a:rPr lang="en-US" dirty="0" smtClean="0"/>
              <a:t>Absolute Worth</a:t>
            </a:r>
          </a:p>
          <a:p>
            <a:r>
              <a:rPr lang="en-US" dirty="0" smtClean="0"/>
              <a:t>Autonomy</a:t>
            </a:r>
          </a:p>
          <a:p>
            <a:r>
              <a:rPr lang="en-US" dirty="0" smtClean="0"/>
              <a:t>Affirmation</a:t>
            </a:r>
          </a:p>
          <a:p>
            <a:r>
              <a:rPr lang="en-US" dirty="0" smtClean="0"/>
              <a:t>Empathy</a:t>
            </a:r>
          </a:p>
        </p:txBody>
      </p:sp>
    </p:spTree>
    <p:extLst>
      <p:ext uri="{BB962C8B-B14F-4D97-AF65-F5344CB8AC3E}">
        <p14:creationId xmlns:p14="http://schemas.microsoft.com/office/powerpoint/2010/main" val="27978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Compassion</a:t>
            </a:r>
            <a:endParaRPr lang="en-US" dirty="0"/>
          </a:p>
        </p:txBody>
      </p:sp>
      <p:sp>
        <p:nvSpPr>
          <p:cNvPr id="3" name="Content Placeholder 2"/>
          <p:cNvSpPr>
            <a:spLocks noGrp="1"/>
          </p:cNvSpPr>
          <p:nvPr>
            <p:ph idx="1"/>
          </p:nvPr>
        </p:nvSpPr>
        <p:spPr/>
        <p:txBody>
          <a:bodyPr/>
          <a:lstStyle/>
          <a:p>
            <a:r>
              <a:rPr lang="en-US" dirty="0" smtClean="0"/>
              <a:t>You are in service</a:t>
            </a:r>
          </a:p>
          <a:p>
            <a:r>
              <a:rPr lang="en-US" dirty="0" smtClean="0"/>
              <a:t>MI conversations should not be used for selfish means (you want to help others improve, not make your life easier)</a:t>
            </a:r>
          </a:p>
        </p:txBody>
      </p:sp>
    </p:spTree>
    <p:extLst>
      <p:ext uri="{BB962C8B-B14F-4D97-AF65-F5344CB8AC3E}">
        <p14:creationId xmlns:p14="http://schemas.microsoft.com/office/powerpoint/2010/main" val="105361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Evocation</a:t>
            </a:r>
            <a:endParaRPr lang="en-US" dirty="0"/>
          </a:p>
        </p:txBody>
      </p:sp>
      <p:sp>
        <p:nvSpPr>
          <p:cNvPr id="3" name="Content Placeholder 2"/>
          <p:cNvSpPr>
            <a:spLocks noGrp="1"/>
          </p:cNvSpPr>
          <p:nvPr>
            <p:ph idx="1"/>
          </p:nvPr>
        </p:nvSpPr>
        <p:spPr/>
        <p:txBody>
          <a:bodyPr/>
          <a:lstStyle/>
          <a:p>
            <a:r>
              <a:rPr lang="en-US" dirty="0" smtClean="0"/>
              <a:t>The staff member may already know almost everything they need to solve a problem.</a:t>
            </a:r>
          </a:p>
          <a:p>
            <a:r>
              <a:rPr lang="en-US" dirty="0" smtClean="0"/>
              <a:t>Much like a tutor doesn’t give an answer, your job is to help others use their strengths and knowledge to arrive at a solution.</a:t>
            </a:r>
          </a:p>
        </p:txBody>
      </p:sp>
    </p:spTree>
    <p:extLst>
      <p:ext uri="{BB962C8B-B14F-4D97-AF65-F5344CB8AC3E}">
        <p14:creationId xmlns:p14="http://schemas.microsoft.com/office/powerpoint/2010/main" val="458476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1146605" y="628930"/>
            <a:ext cx="2510509" cy="1339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69847" y="1298448"/>
            <a:ext cx="7864087" cy="3255264"/>
          </a:xfrm>
        </p:spPr>
        <p:txBody>
          <a:bodyPr/>
          <a:lstStyle/>
          <a:p>
            <a:r>
              <a:rPr lang="en-US" dirty="0" smtClean="0"/>
              <a:t>Coaching Staff to Perform</a:t>
            </a:r>
            <a:endParaRPr lang="en-US" dirty="0"/>
          </a:p>
        </p:txBody>
      </p:sp>
      <p:sp>
        <p:nvSpPr>
          <p:cNvPr id="3" name="Subtitle 2"/>
          <p:cNvSpPr>
            <a:spLocks noGrp="1"/>
          </p:cNvSpPr>
          <p:nvPr>
            <p:ph type="subTitle" idx="1"/>
          </p:nvPr>
        </p:nvSpPr>
        <p:spPr>
          <a:xfrm>
            <a:off x="1069848" y="1976354"/>
            <a:ext cx="7314642" cy="892903"/>
          </a:xfrm>
        </p:spPr>
        <p:txBody>
          <a:bodyPr>
            <a:normAutofit/>
          </a:bodyPr>
          <a:lstStyle/>
          <a:p>
            <a:endParaRPr lang="en-US" dirty="0" smtClean="0">
              <a:solidFill>
                <a:schemeClr val="bg1"/>
              </a:solidFill>
            </a:endParaRPr>
          </a:p>
        </p:txBody>
      </p:sp>
      <p:sp>
        <p:nvSpPr>
          <p:cNvPr id="7" name="Subtitle 2"/>
          <p:cNvSpPr txBox="1">
            <a:spLocks/>
          </p:cNvSpPr>
          <p:nvPr/>
        </p:nvSpPr>
        <p:spPr>
          <a:xfrm>
            <a:off x="1070406" y="4449171"/>
            <a:ext cx="7314642" cy="1284198"/>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r>
              <a:rPr lang="en-US" dirty="0" smtClean="0">
                <a:solidFill>
                  <a:schemeClr val="bg1"/>
                </a:solidFill>
              </a:rPr>
              <a:t>by Aaron Romens and Sarah Romens, PhD.</a:t>
            </a:r>
          </a:p>
          <a:p>
            <a:r>
              <a:rPr lang="en-US" sz="2000" dirty="0" smtClean="0">
                <a:solidFill>
                  <a:schemeClr val="bg1"/>
                </a:solidFill>
              </a:rPr>
              <a:t>Based on </a:t>
            </a:r>
            <a:r>
              <a:rPr lang="en-US" sz="2000" i="1" dirty="0" smtClean="0">
                <a:solidFill>
                  <a:schemeClr val="bg1"/>
                </a:solidFill>
              </a:rPr>
              <a:t>Motivational Interviewing, 3</a:t>
            </a:r>
            <a:r>
              <a:rPr lang="en-US" sz="2000" i="1" baseline="30000" dirty="0" smtClean="0">
                <a:solidFill>
                  <a:schemeClr val="bg1"/>
                </a:solidFill>
              </a:rPr>
              <a:t>rd</a:t>
            </a:r>
            <a:r>
              <a:rPr lang="en-US" sz="2000" i="1" dirty="0" smtClean="0">
                <a:solidFill>
                  <a:schemeClr val="bg1"/>
                </a:solidFill>
              </a:rPr>
              <a:t> Ed. </a:t>
            </a:r>
            <a:r>
              <a:rPr lang="en-US" sz="2000" dirty="0" smtClean="0">
                <a:solidFill>
                  <a:schemeClr val="bg1"/>
                </a:solidFill>
              </a:rPr>
              <a:t>by Miller and </a:t>
            </a:r>
            <a:r>
              <a:rPr lang="en-US" sz="2000" dirty="0" err="1" smtClean="0">
                <a:solidFill>
                  <a:schemeClr val="bg1"/>
                </a:solidFill>
              </a:rPr>
              <a:t>Rollnick</a:t>
            </a:r>
            <a:r>
              <a:rPr lang="en-US" sz="2000" dirty="0" smtClean="0">
                <a:solidFill>
                  <a:schemeClr val="bg1"/>
                </a:solidFill>
              </a:rPr>
              <a:t>; </a:t>
            </a:r>
            <a:r>
              <a:rPr lang="en-US" sz="2000" i="1" dirty="0" smtClean="0">
                <a:solidFill>
                  <a:schemeClr val="bg1"/>
                </a:solidFill>
              </a:rPr>
              <a:t>Motivational Interviewing for Effective Classroom Management </a:t>
            </a:r>
            <a:r>
              <a:rPr lang="en-US" sz="2000" dirty="0" smtClean="0">
                <a:solidFill>
                  <a:schemeClr val="bg1"/>
                </a:solidFill>
              </a:rPr>
              <a:t>by </a:t>
            </a:r>
            <a:r>
              <a:rPr lang="en-US" sz="2000" dirty="0" err="1" smtClean="0">
                <a:solidFill>
                  <a:schemeClr val="bg1"/>
                </a:solidFill>
              </a:rPr>
              <a:t>Reinke</a:t>
            </a:r>
            <a:r>
              <a:rPr lang="en-US" sz="2000" dirty="0" smtClean="0">
                <a:solidFill>
                  <a:schemeClr val="bg1"/>
                </a:solidFill>
              </a:rPr>
              <a:t>, Herman, and </a:t>
            </a:r>
            <a:r>
              <a:rPr lang="en-US" sz="2000" dirty="0" err="1" smtClean="0">
                <a:solidFill>
                  <a:schemeClr val="bg1"/>
                </a:solidFill>
              </a:rPr>
              <a:t>Sprick</a:t>
            </a:r>
            <a:endParaRPr lang="en-US" sz="2000" i="1" dirty="0">
              <a:solidFill>
                <a:schemeClr val="bg1"/>
              </a:solidFill>
            </a:endParaRPr>
          </a:p>
        </p:txBody>
      </p:sp>
      <p:sp>
        <p:nvSpPr>
          <p:cNvPr id="8" name="Rectangle 7"/>
          <p:cNvSpPr/>
          <p:nvPr/>
        </p:nvSpPr>
        <p:spPr>
          <a:xfrm>
            <a:off x="1069848" y="5659297"/>
            <a:ext cx="2314288" cy="307777"/>
          </a:xfrm>
          <a:prstGeom prst="rect">
            <a:avLst/>
          </a:prstGeom>
        </p:spPr>
        <p:txBody>
          <a:bodyPr wrap="none">
            <a:spAutoFit/>
          </a:bodyPr>
          <a:lstStyle/>
          <a:p>
            <a:r>
              <a:rPr lang="en-US" sz="1400" b="1" dirty="0" smtClean="0">
                <a:solidFill>
                  <a:schemeClr val="bg1"/>
                </a:solidFill>
              </a:rPr>
              <a:t>© 2017 Motivate Youth, Inc.</a:t>
            </a:r>
            <a:endParaRPr lang="en-US" sz="1400" dirty="0">
              <a:solidFill>
                <a:schemeClr val="bg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6606" y="1134360"/>
            <a:ext cx="2510509" cy="725537"/>
          </a:xfrm>
          <a:prstGeom prst="rect">
            <a:avLst/>
          </a:prstGeom>
          <a:solidFill>
            <a:schemeClr val="bg1"/>
          </a:solidFill>
        </p:spPr>
      </p:pic>
    </p:spTree>
    <p:extLst>
      <p:ext uri="{BB962C8B-B14F-4D97-AF65-F5344CB8AC3E}">
        <p14:creationId xmlns:p14="http://schemas.microsoft.com/office/powerpoint/2010/main" val="3303430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 Feedback</a:t>
            </a:r>
            <a:endParaRPr lang="en-US" dirty="0"/>
          </a:p>
        </p:txBody>
      </p:sp>
      <p:sp>
        <p:nvSpPr>
          <p:cNvPr id="3" name="Content Placeholder 2"/>
          <p:cNvSpPr>
            <a:spLocks noGrp="1"/>
          </p:cNvSpPr>
          <p:nvPr>
            <p:ph idx="1"/>
          </p:nvPr>
        </p:nvSpPr>
        <p:spPr/>
        <p:txBody>
          <a:bodyPr/>
          <a:lstStyle/>
          <a:p>
            <a:r>
              <a:rPr lang="en-US" dirty="0" smtClean="0"/>
              <a:t>So let’s practice (I need volunteers.)</a:t>
            </a:r>
            <a:endParaRPr lang="en-US" dirty="0"/>
          </a:p>
        </p:txBody>
      </p:sp>
    </p:spTree>
    <p:extLst>
      <p:ext uri="{BB962C8B-B14F-4D97-AF65-F5344CB8AC3E}">
        <p14:creationId xmlns:p14="http://schemas.microsoft.com/office/powerpoint/2010/main" val="24495401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of Options</a:t>
            </a:r>
            <a:endParaRPr lang="en-US" dirty="0"/>
          </a:p>
        </p:txBody>
      </p:sp>
      <p:sp>
        <p:nvSpPr>
          <p:cNvPr id="3" name="Content Placeholder 2"/>
          <p:cNvSpPr>
            <a:spLocks noGrp="1"/>
          </p:cNvSpPr>
          <p:nvPr>
            <p:ph idx="1"/>
          </p:nvPr>
        </p:nvSpPr>
        <p:spPr/>
        <p:txBody>
          <a:bodyPr/>
          <a:lstStyle/>
          <a:p>
            <a:r>
              <a:rPr lang="en-US" dirty="0" smtClean="0"/>
              <a:t>Based on feedback what would you like to improve?</a:t>
            </a:r>
          </a:p>
          <a:p>
            <a:r>
              <a:rPr lang="en-US" dirty="0" smtClean="0"/>
              <a:t>Write down a bunch and pick a few things (maybe the most important) together.</a:t>
            </a:r>
          </a:p>
          <a:p>
            <a:endParaRPr lang="en-US" dirty="0" smtClean="0"/>
          </a:p>
        </p:txBody>
      </p:sp>
    </p:spTree>
    <p:extLst>
      <p:ext uri="{BB962C8B-B14F-4D97-AF65-F5344CB8AC3E}">
        <p14:creationId xmlns:p14="http://schemas.microsoft.com/office/powerpoint/2010/main" val="3678786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Plan</a:t>
            </a:r>
            <a:endParaRPr lang="en-US" dirty="0"/>
          </a:p>
        </p:txBody>
      </p:sp>
      <p:sp>
        <p:nvSpPr>
          <p:cNvPr id="3" name="Content Placeholder 2"/>
          <p:cNvSpPr>
            <a:spLocks noGrp="1"/>
          </p:cNvSpPr>
          <p:nvPr>
            <p:ph idx="1"/>
          </p:nvPr>
        </p:nvSpPr>
        <p:spPr/>
        <p:txBody>
          <a:bodyPr/>
          <a:lstStyle/>
          <a:p>
            <a:r>
              <a:rPr lang="en-US" dirty="0" smtClean="0"/>
              <a:t>Specific actions</a:t>
            </a:r>
          </a:p>
          <a:p>
            <a:r>
              <a:rPr lang="en-US" dirty="0" smtClean="0"/>
              <a:t>Your role, and their role</a:t>
            </a:r>
          </a:p>
          <a:p>
            <a:r>
              <a:rPr lang="en-US" dirty="0" smtClean="0"/>
              <a:t>How will you measure success?</a:t>
            </a:r>
          </a:p>
          <a:p>
            <a:pPr marL="0" indent="0">
              <a:buNone/>
            </a:pPr>
            <a:endParaRPr lang="en-US" dirty="0" smtClean="0"/>
          </a:p>
        </p:txBody>
      </p:sp>
    </p:spTree>
    <p:extLst>
      <p:ext uri="{BB962C8B-B14F-4D97-AF65-F5344CB8AC3E}">
        <p14:creationId xmlns:p14="http://schemas.microsoft.com/office/powerpoint/2010/main" val="39776536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Plan</a:t>
            </a:r>
            <a:endParaRPr lang="en-US" dirty="0"/>
          </a:p>
        </p:txBody>
      </p:sp>
      <p:sp>
        <p:nvSpPr>
          <p:cNvPr id="3" name="Content Placeholder 2"/>
          <p:cNvSpPr>
            <a:spLocks noGrp="1"/>
          </p:cNvSpPr>
          <p:nvPr>
            <p:ph idx="1"/>
          </p:nvPr>
        </p:nvSpPr>
        <p:spPr/>
        <p:txBody>
          <a:bodyPr/>
          <a:lstStyle/>
          <a:p>
            <a:r>
              <a:rPr lang="en-US" dirty="0" smtClean="0"/>
              <a:t>Two ways to improve</a:t>
            </a:r>
          </a:p>
          <a:p>
            <a:r>
              <a:rPr lang="en-US" dirty="0" smtClean="0"/>
              <a:t>Expand strengths</a:t>
            </a:r>
          </a:p>
          <a:p>
            <a:r>
              <a:rPr lang="en-US" dirty="0" smtClean="0"/>
              <a:t>Reduce weaknesses</a:t>
            </a:r>
          </a:p>
          <a:p>
            <a:endParaRPr lang="en-US" dirty="0" smtClean="0"/>
          </a:p>
        </p:txBody>
      </p:sp>
    </p:spTree>
    <p:extLst>
      <p:ext uri="{BB962C8B-B14F-4D97-AF65-F5344CB8AC3E}">
        <p14:creationId xmlns:p14="http://schemas.microsoft.com/office/powerpoint/2010/main" val="3526924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Framing the Plan</a:t>
            </a:r>
            <a:endParaRPr lang="en-US" dirty="0"/>
          </a:p>
        </p:txBody>
      </p:sp>
      <p:sp>
        <p:nvSpPr>
          <p:cNvPr id="3" name="Content Placeholder 2"/>
          <p:cNvSpPr>
            <a:spLocks noGrp="1"/>
          </p:cNvSpPr>
          <p:nvPr>
            <p:ph idx="1"/>
          </p:nvPr>
        </p:nvSpPr>
        <p:spPr/>
        <p:txBody>
          <a:bodyPr/>
          <a:lstStyle/>
          <a:p>
            <a:r>
              <a:rPr lang="en-US" dirty="0" smtClean="0"/>
              <a:t>Review strengths and examine how those strengths can overcome weaknesses (or fill in what is missing.)</a:t>
            </a:r>
          </a:p>
          <a:p>
            <a:r>
              <a:rPr lang="en-US" dirty="0" smtClean="0"/>
              <a:t>Let’s practice making an improvement plan.</a:t>
            </a:r>
          </a:p>
          <a:p>
            <a:endParaRPr lang="en-US" dirty="0" smtClean="0"/>
          </a:p>
        </p:txBody>
      </p:sp>
    </p:spTree>
    <p:extLst>
      <p:ext uri="{BB962C8B-B14F-4D97-AF65-F5344CB8AC3E}">
        <p14:creationId xmlns:p14="http://schemas.microsoft.com/office/powerpoint/2010/main" val="1289837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Learn how to use observation and feedback to help youth workers improve their practices</a:t>
            </a:r>
          </a:p>
        </p:txBody>
      </p:sp>
    </p:spTree>
    <p:extLst>
      <p:ext uri="{BB962C8B-B14F-4D97-AF65-F5344CB8AC3E}">
        <p14:creationId xmlns:p14="http://schemas.microsoft.com/office/powerpoint/2010/main" val="286146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strengths of a youth worker?</a:t>
            </a:r>
            <a:endParaRPr lang="en-US" dirty="0"/>
          </a:p>
        </p:txBody>
      </p:sp>
      <p:sp>
        <p:nvSpPr>
          <p:cNvPr id="3" name="Content Placeholder 2"/>
          <p:cNvSpPr>
            <a:spLocks noGrp="1"/>
          </p:cNvSpPr>
          <p:nvPr>
            <p:ph idx="1"/>
          </p:nvPr>
        </p:nvSpPr>
        <p:spPr/>
        <p:txBody>
          <a:bodyPr/>
          <a:lstStyle/>
          <a:p>
            <a:r>
              <a:rPr lang="en-US" dirty="0" smtClean="0"/>
              <a:t>Let’s start by making a list of what we see from effective staff members</a:t>
            </a:r>
            <a:endParaRPr lang="en-US" dirty="0"/>
          </a:p>
        </p:txBody>
      </p:sp>
    </p:spTree>
    <p:extLst>
      <p:ext uri="{BB962C8B-B14F-4D97-AF65-F5344CB8AC3E}">
        <p14:creationId xmlns:p14="http://schemas.microsoft.com/office/powerpoint/2010/main" val="1811141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 vs. </a:t>
            </a:r>
            <a:r>
              <a:rPr lang="en-US" dirty="0"/>
              <a:t>S</a:t>
            </a:r>
            <a:r>
              <a:rPr lang="en-US" dirty="0" smtClean="0"/>
              <a:t>trengths</a:t>
            </a:r>
            <a:endParaRPr lang="en-US" dirty="0"/>
          </a:p>
        </p:txBody>
      </p:sp>
      <p:sp>
        <p:nvSpPr>
          <p:cNvPr id="3" name="Content Placeholder 2"/>
          <p:cNvSpPr>
            <a:spLocks noGrp="1"/>
          </p:cNvSpPr>
          <p:nvPr>
            <p:ph idx="1"/>
          </p:nvPr>
        </p:nvSpPr>
        <p:spPr/>
        <p:txBody>
          <a:bodyPr/>
          <a:lstStyle/>
          <a:p>
            <a:r>
              <a:rPr lang="en-US" dirty="0" smtClean="0"/>
              <a:t>The important role of framing in feedback</a:t>
            </a:r>
          </a:p>
          <a:p>
            <a:endParaRPr lang="en-US" dirty="0" smtClean="0"/>
          </a:p>
        </p:txBody>
      </p:sp>
    </p:spTree>
    <p:extLst>
      <p:ext uri="{BB962C8B-B14F-4D97-AF65-F5344CB8AC3E}">
        <p14:creationId xmlns:p14="http://schemas.microsoft.com/office/powerpoint/2010/main" val="1670308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Observations and feedback</a:t>
            </a:r>
            <a:endParaRPr lang="en-US" sz="4000" dirty="0"/>
          </a:p>
        </p:txBody>
      </p:sp>
      <p:sp>
        <p:nvSpPr>
          <p:cNvPr id="3" name="Content Placeholder 2"/>
          <p:cNvSpPr>
            <a:spLocks noGrp="1"/>
          </p:cNvSpPr>
          <p:nvPr>
            <p:ph idx="1"/>
          </p:nvPr>
        </p:nvSpPr>
        <p:spPr/>
        <p:txBody>
          <a:bodyPr/>
          <a:lstStyle/>
          <a:p>
            <a:r>
              <a:rPr lang="en-US" dirty="0" smtClean="0"/>
              <a:t>What methods are already in place?</a:t>
            </a:r>
          </a:p>
          <a:p>
            <a:r>
              <a:rPr lang="en-US" dirty="0" smtClean="0"/>
              <a:t>Our goal today is not to replace these methods, but rather improve them</a:t>
            </a:r>
            <a:endParaRPr lang="en-US" dirty="0"/>
          </a:p>
        </p:txBody>
      </p:sp>
    </p:spTree>
    <p:extLst>
      <p:ext uri="{BB962C8B-B14F-4D97-AF65-F5344CB8AC3E}">
        <p14:creationId xmlns:p14="http://schemas.microsoft.com/office/powerpoint/2010/main" val="306293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br>
              <a:rPr lang="en-US" dirty="0" smtClean="0"/>
            </a:br>
            <a:r>
              <a:rPr lang="en-US" dirty="0" smtClean="0"/>
              <a:t>Overview</a:t>
            </a:r>
            <a:endParaRPr lang="en-US" dirty="0"/>
          </a:p>
        </p:txBody>
      </p:sp>
      <p:sp>
        <p:nvSpPr>
          <p:cNvPr id="3" name="Content Placeholder 2"/>
          <p:cNvSpPr>
            <a:spLocks noGrp="1"/>
          </p:cNvSpPr>
          <p:nvPr>
            <p:ph idx="1"/>
          </p:nvPr>
        </p:nvSpPr>
        <p:spPr/>
        <p:txBody>
          <a:bodyPr/>
          <a:lstStyle/>
          <a:p>
            <a:r>
              <a:rPr lang="en-US" dirty="0" smtClean="0"/>
              <a:t>Pre-Interview</a:t>
            </a:r>
          </a:p>
          <a:p>
            <a:r>
              <a:rPr lang="en-US" dirty="0" smtClean="0"/>
              <a:t>Observation/data collection</a:t>
            </a:r>
          </a:p>
          <a:p>
            <a:r>
              <a:rPr lang="en-US" dirty="0" smtClean="0"/>
              <a:t>Create feedback</a:t>
            </a:r>
          </a:p>
          <a:p>
            <a:r>
              <a:rPr lang="en-US" dirty="0" smtClean="0"/>
              <a:t>Give feedback</a:t>
            </a:r>
          </a:p>
          <a:p>
            <a:r>
              <a:rPr lang="en-US" dirty="0" smtClean="0"/>
              <a:t>Make a plan</a:t>
            </a:r>
            <a:endParaRPr lang="en-US" dirty="0"/>
          </a:p>
        </p:txBody>
      </p:sp>
    </p:spTree>
    <p:extLst>
      <p:ext uri="{BB962C8B-B14F-4D97-AF65-F5344CB8AC3E}">
        <p14:creationId xmlns:p14="http://schemas.microsoft.com/office/powerpoint/2010/main" val="129891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Pre-Interview</a:t>
            </a:r>
            <a:endParaRPr lang="en-US" dirty="0"/>
          </a:p>
        </p:txBody>
      </p:sp>
      <p:sp>
        <p:nvSpPr>
          <p:cNvPr id="3" name="Content Placeholder 2"/>
          <p:cNvSpPr>
            <a:spLocks noGrp="1"/>
          </p:cNvSpPr>
          <p:nvPr>
            <p:ph idx="1"/>
          </p:nvPr>
        </p:nvSpPr>
        <p:spPr/>
        <p:txBody>
          <a:bodyPr/>
          <a:lstStyle/>
          <a:p>
            <a:r>
              <a:rPr lang="en-US" dirty="0" smtClean="0"/>
              <a:t>AKA - get to know the staff</a:t>
            </a:r>
          </a:p>
          <a:p>
            <a:r>
              <a:rPr lang="en-US" dirty="0" smtClean="0"/>
              <a:t>Can be very informal – a good time to talk about broad goals</a:t>
            </a:r>
            <a:endParaRPr lang="en-US" dirty="0"/>
          </a:p>
        </p:txBody>
      </p:sp>
    </p:spTree>
    <p:extLst>
      <p:ext uri="{BB962C8B-B14F-4D97-AF65-F5344CB8AC3E}">
        <p14:creationId xmlns:p14="http://schemas.microsoft.com/office/powerpoint/2010/main" val="491506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a:t>
            </a:r>
            <a:endParaRPr lang="en-US" dirty="0"/>
          </a:p>
        </p:txBody>
      </p:sp>
      <p:sp>
        <p:nvSpPr>
          <p:cNvPr id="3" name="Content Placeholder 2"/>
          <p:cNvSpPr>
            <a:spLocks noGrp="1"/>
          </p:cNvSpPr>
          <p:nvPr>
            <p:ph idx="1"/>
          </p:nvPr>
        </p:nvSpPr>
        <p:spPr/>
        <p:txBody>
          <a:bodyPr/>
          <a:lstStyle/>
          <a:p>
            <a:r>
              <a:rPr lang="en-US" dirty="0" smtClean="0"/>
              <a:t>Categories of success</a:t>
            </a:r>
          </a:p>
          <a:p>
            <a:r>
              <a:rPr lang="en-US" dirty="0" smtClean="0"/>
              <a:t>Each program will have different categories</a:t>
            </a:r>
          </a:p>
          <a:p>
            <a:r>
              <a:rPr lang="en-US" dirty="0" smtClean="0"/>
              <a:t>Common categories include: behavior management, instructional quality, positive interactions, etc…</a:t>
            </a:r>
          </a:p>
          <a:p>
            <a:r>
              <a:rPr lang="en-US" dirty="0" smtClean="0"/>
              <a:t>Others?</a:t>
            </a:r>
          </a:p>
        </p:txBody>
      </p:sp>
    </p:spTree>
    <p:extLst>
      <p:ext uri="{BB962C8B-B14F-4D97-AF65-F5344CB8AC3E}">
        <p14:creationId xmlns:p14="http://schemas.microsoft.com/office/powerpoint/2010/main" val="1829048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Custom 3">
      <a:dk1>
        <a:sysClr val="windowText" lastClr="000000"/>
      </a:dk1>
      <a:lt1>
        <a:sysClr val="window" lastClr="FFFFFF"/>
      </a:lt1>
      <a:dk2>
        <a:srgbClr val="4E3B30"/>
      </a:dk2>
      <a:lt2>
        <a:srgbClr val="FBEEC9"/>
      </a:lt2>
      <a:accent1>
        <a:srgbClr val="0B6858"/>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TC103457475[[fn=Frame]]</Template>
  <TotalTime>20601</TotalTime>
  <Words>688</Words>
  <Application>Microsoft Office PowerPoint</Application>
  <PresentationFormat>Widescreen</PresentationFormat>
  <Paragraphs>115</Paragraphs>
  <Slides>24</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Corbel</vt:lpstr>
      <vt:lpstr>Gotham Medium</vt:lpstr>
      <vt:lpstr>Wingdings 2</vt:lpstr>
      <vt:lpstr>Frame</vt:lpstr>
      <vt:lpstr>PowerPoint Presentation</vt:lpstr>
      <vt:lpstr>Coaching Staff to Perform</vt:lpstr>
      <vt:lpstr>Objective</vt:lpstr>
      <vt:lpstr>What are the strengths of a youth worker?</vt:lpstr>
      <vt:lpstr>Weaknesses vs. Strengths</vt:lpstr>
      <vt:lpstr>Observations and feedback</vt:lpstr>
      <vt:lpstr>Process Overview</vt:lpstr>
      <vt:lpstr>Pre-Interview</vt:lpstr>
      <vt:lpstr>Observe</vt:lpstr>
      <vt:lpstr>Observe</vt:lpstr>
      <vt:lpstr>Observe</vt:lpstr>
      <vt:lpstr>Giving Feedback</vt:lpstr>
      <vt:lpstr>The Spirit of MI has Four Principles</vt:lpstr>
      <vt:lpstr>Partnership</vt:lpstr>
      <vt:lpstr>Partnership</vt:lpstr>
      <vt:lpstr>Acceptance</vt:lpstr>
      <vt:lpstr>The Four Aspects of Acceptance</vt:lpstr>
      <vt:lpstr>Compassion</vt:lpstr>
      <vt:lpstr>Evocation</vt:lpstr>
      <vt:lpstr>Giving Feedback</vt:lpstr>
      <vt:lpstr>Menu of Options</vt:lpstr>
      <vt:lpstr>Create a Plan</vt:lpstr>
      <vt:lpstr>Create a Plan</vt:lpstr>
      <vt:lpstr>Framing the Plan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Motivational Interviewing</dc:title>
  <dc:creator>Aaron</dc:creator>
  <cp:lastModifiedBy>Jaron Paul</cp:lastModifiedBy>
  <cp:revision>89</cp:revision>
  <dcterms:created xsi:type="dcterms:W3CDTF">2014-09-08T17:33:51Z</dcterms:created>
  <dcterms:modified xsi:type="dcterms:W3CDTF">2017-06-14T14:42:34Z</dcterms:modified>
</cp:coreProperties>
</file>