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37"/>
  </p:notesMasterIdLst>
  <p:sldIdLst>
    <p:sldId id="256" r:id="rId5"/>
    <p:sldId id="257" r:id="rId6"/>
    <p:sldId id="283" r:id="rId7"/>
    <p:sldId id="258" r:id="rId8"/>
    <p:sldId id="273" r:id="rId9"/>
    <p:sldId id="274" r:id="rId10"/>
    <p:sldId id="275" r:id="rId11"/>
    <p:sldId id="276" r:id="rId12"/>
    <p:sldId id="277" r:id="rId13"/>
    <p:sldId id="278" r:id="rId14"/>
    <p:sldId id="279" r:id="rId15"/>
    <p:sldId id="280" r:id="rId16"/>
    <p:sldId id="281" r:id="rId17"/>
    <p:sldId id="259" r:id="rId18"/>
    <p:sldId id="260" r:id="rId19"/>
    <p:sldId id="261" r:id="rId20"/>
    <p:sldId id="262" r:id="rId21"/>
    <p:sldId id="263" r:id="rId22"/>
    <p:sldId id="264" r:id="rId23"/>
    <p:sldId id="265" r:id="rId24"/>
    <p:sldId id="268" r:id="rId25"/>
    <p:sldId id="269" r:id="rId26"/>
    <p:sldId id="286" r:id="rId27"/>
    <p:sldId id="288" r:id="rId28"/>
    <p:sldId id="285" r:id="rId29"/>
    <p:sldId id="266" r:id="rId30"/>
    <p:sldId id="282" r:id="rId31"/>
    <p:sldId id="267" r:id="rId32"/>
    <p:sldId id="284" r:id="rId33"/>
    <p:sldId id="270" r:id="rId34"/>
    <p:sldId id="287" r:id="rId35"/>
    <p:sldId id="2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85F9B-243D-40CF-B1F3-EE4A687D9069}" type="datetimeFigureOut">
              <a:rPr lang="en-US"/>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7AC40-F7FA-4A31-8A0B-AD4DD8C12675}" type="slidenum">
              <a:rPr lang="en-US"/>
              <a:t>‹#›</a:t>
            </a:fld>
            <a:endParaRPr lang="en-US"/>
          </a:p>
        </p:txBody>
      </p:sp>
    </p:spTree>
    <p:extLst>
      <p:ext uri="{BB962C8B-B14F-4D97-AF65-F5344CB8AC3E}">
        <p14:creationId xmlns:p14="http://schemas.microsoft.com/office/powerpoint/2010/main" val="196311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Transitions bring in one question at a time </a:t>
            </a:r>
          </a:p>
        </p:txBody>
      </p:sp>
      <p:sp>
        <p:nvSpPr>
          <p:cNvPr id="4" name="Slide Number Placeholder 3"/>
          <p:cNvSpPr>
            <a:spLocks noGrp="1"/>
          </p:cNvSpPr>
          <p:nvPr>
            <p:ph type="sldNum" sz="quarter" idx="5"/>
          </p:nvPr>
        </p:nvSpPr>
        <p:spPr/>
        <p:txBody>
          <a:bodyPr/>
          <a:lstStyle/>
          <a:p>
            <a:fld id="{3007AC40-F7FA-4A31-8A0B-AD4DD8C12675}" type="slidenum">
              <a:rPr lang="en-US"/>
              <a:t>22</a:t>
            </a:fld>
            <a:endParaRPr lang="en-US"/>
          </a:p>
        </p:txBody>
      </p:sp>
    </p:spTree>
    <p:extLst>
      <p:ext uri="{BB962C8B-B14F-4D97-AF65-F5344CB8AC3E}">
        <p14:creationId xmlns:p14="http://schemas.microsoft.com/office/powerpoint/2010/main" val="303838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Transitions bring in one question at a time </a:t>
            </a:r>
          </a:p>
        </p:txBody>
      </p:sp>
      <p:sp>
        <p:nvSpPr>
          <p:cNvPr id="4" name="Slide Number Placeholder 3"/>
          <p:cNvSpPr>
            <a:spLocks noGrp="1"/>
          </p:cNvSpPr>
          <p:nvPr>
            <p:ph type="sldNum" sz="quarter" idx="5"/>
          </p:nvPr>
        </p:nvSpPr>
        <p:spPr/>
        <p:txBody>
          <a:bodyPr/>
          <a:lstStyle/>
          <a:p>
            <a:fld id="{3007AC40-F7FA-4A31-8A0B-AD4DD8C12675}" type="slidenum">
              <a:rPr lang="en-US"/>
              <a:t>24</a:t>
            </a:fld>
            <a:endParaRPr lang="en-US"/>
          </a:p>
        </p:txBody>
      </p:sp>
    </p:spTree>
    <p:extLst>
      <p:ext uri="{BB962C8B-B14F-4D97-AF65-F5344CB8AC3E}">
        <p14:creationId xmlns:p14="http://schemas.microsoft.com/office/powerpoint/2010/main" val="339626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Feedback from Crown and Where's Rodney</a:t>
            </a:r>
          </a:p>
          <a:p>
            <a:r>
              <a:rPr lang="en-US">
                <a:cs typeface="Calibri"/>
              </a:rPr>
              <a:t>* A teacher inviting a 5th grade student who had been bullied for wearing her hijab in 3rd grade into her classroom to listen to Malala's Magic Pencil </a:t>
            </a:r>
          </a:p>
          <a:p>
            <a:r>
              <a:rPr lang="en-US">
                <a:cs typeface="Calibri"/>
              </a:rPr>
              <a:t>* </a:t>
            </a:r>
          </a:p>
        </p:txBody>
      </p:sp>
      <p:sp>
        <p:nvSpPr>
          <p:cNvPr id="4" name="Slide Number Placeholder 3"/>
          <p:cNvSpPr>
            <a:spLocks noGrp="1"/>
          </p:cNvSpPr>
          <p:nvPr>
            <p:ph type="sldNum" sz="quarter" idx="5"/>
          </p:nvPr>
        </p:nvSpPr>
        <p:spPr/>
        <p:txBody>
          <a:bodyPr/>
          <a:lstStyle/>
          <a:p>
            <a:fld id="{3007AC40-F7FA-4A31-8A0B-AD4DD8C12675}" type="slidenum">
              <a:rPr lang="en-US"/>
              <a:t>30</a:t>
            </a:fld>
            <a:endParaRPr lang="en-US"/>
          </a:p>
        </p:txBody>
      </p:sp>
    </p:spTree>
    <p:extLst>
      <p:ext uri="{BB962C8B-B14F-4D97-AF65-F5344CB8AC3E}">
        <p14:creationId xmlns:p14="http://schemas.microsoft.com/office/powerpoint/2010/main" val="178629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6/7/2019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899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69000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91006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69690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6/7/2019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0770675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86839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3111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1769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46098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6/7/2019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126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6/7/2019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49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6/7/2019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72048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cbc.education.wisc.edu/books/pcstats.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acepride.pitt.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luecrowpublishing.com/2018/03/30/what-does-ownvoices-me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www.readingrockets.org/article/summer-reading-loss"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abookandahug.com/crown-ode-fresh-cut/"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ensus.gov/quickfacts/fact/table/US/PST0452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cbc.education.wisc.edu/books/pcstats.as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4" y="2545199"/>
            <a:ext cx="8361229" cy="2098226"/>
          </a:xfrm>
        </p:spPr>
        <p:txBody>
          <a:bodyPr/>
          <a:lstStyle/>
          <a:p>
            <a:r>
              <a:rPr lang="en-US"/>
              <a:t>Race, reading, &amp; youth </a:t>
            </a:r>
          </a:p>
        </p:txBody>
      </p:sp>
      <p:pic>
        <p:nvPicPr>
          <p:cNvPr id="1026"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76" y="5408118"/>
            <a:ext cx="2059124" cy="137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2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a:bodyPr>
          <a:lstStyle/>
          <a:p>
            <a:pPr marL="0" indent="0" algn="ctr">
              <a:buNone/>
            </a:pPr>
            <a:r>
              <a:rPr lang="en-US" sz="5500" b="1">
                <a:ea typeface="+mn-lt"/>
                <a:cs typeface="+mn-lt"/>
              </a:rPr>
              <a:t>What percent of children’s books published in 2018 were by Black, Latino, and Native Authors (combined?)</a:t>
            </a:r>
            <a:endParaRPr lang="en-US" b="1"/>
          </a:p>
          <a:p>
            <a:pPr marL="0" indent="0" algn="ctr">
              <a:buNone/>
            </a:pPr>
            <a:endParaRPr lang="en-US" sz="1400"/>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6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fontScale="92500" lnSpcReduction="20000"/>
          </a:bodyPr>
          <a:lstStyle/>
          <a:p>
            <a:pPr marL="0" indent="0" algn="ctr">
              <a:buNone/>
            </a:pPr>
            <a:r>
              <a:rPr lang="en-US" sz="5500" b="1">
                <a:ea typeface="+mn-lt"/>
                <a:cs typeface="+mn-lt"/>
              </a:rPr>
              <a:t>What percent of children’s books published in 2018 were by Black, Latino, and Native Authors (combined?)</a:t>
            </a:r>
            <a:endParaRPr lang="en-US" b="1"/>
          </a:p>
          <a:p>
            <a:pPr marL="0" indent="0" algn="ctr">
              <a:buNone/>
            </a:pPr>
            <a:r>
              <a:rPr lang="en-US" sz="5500"/>
              <a:t>12.2%</a:t>
            </a:r>
          </a:p>
          <a:p>
            <a:pPr marL="0" indent="0" algn="ctr">
              <a:buNone/>
            </a:pPr>
            <a:r>
              <a:rPr lang="en-US" sz="1400" b="1"/>
              <a:t>Source: Cooperative Children's Book Center </a:t>
            </a:r>
            <a:r>
              <a:rPr lang="en-US" sz="1400">
                <a:ea typeface="+mn-lt"/>
                <a:cs typeface="+mn-lt"/>
                <a:hlinkClick r:id="rId2"/>
              </a:rPr>
              <a:t>https://ccbc.education.wisc.edu/books/pcstats.asp</a:t>
            </a:r>
            <a:endParaRPr lang="en-US" sz="1400"/>
          </a:p>
        </p:txBody>
      </p:sp>
      <p:pic>
        <p:nvPicPr>
          <p:cNvPr id="4" name="Picture 2" descr="Image result for carnegie library of pittsburg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5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a:bodyPr>
          <a:lstStyle/>
          <a:p>
            <a:pPr marL="0" indent="0" algn="ctr">
              <a:buNone/>
            </a:pPr>
            <a:r>
              <a:rPr lang="en-US" sz="5500" b="1">
                <a:ea typeface="+mn-lt"/>
                <a:cs typeface="+mn-lt"/>
              </a:rPr>
              <a:t>At what age do children start to notice race?</a:t>
            </a:r>
            <a:endParaRPr lang="en-US" b="1"/>
          </a:p>
          <a:p>
            <a:pPr marL="0" indent="0" algn="ctr">
              <a:buNone/>
            </a:pPr>
            <a:endParaRPr lang="en-US" sz="1400"/>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1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a:bodyPr>
          <a:lstStyle/>
          <a:p>
            <a:pPr marL="0" indent="0" algn="ctr">
              <a:buNone/>
            </a:pPr>
            <a:r>
              <a:rPr lang="en-US" sz="5500" b="1">
                <a:ea typeface="+mn-lt"/>
                <a:cs typeface="+mn-lt"/>
              </a:rPr>
              <a:t>At what age do children start to notice race?</a:t>
            </a:r>
            <a:endParaRPr lang="en-US" b="1"/>
          </a:p>
          <a:p>
            <a:pPr marL="0" indent="0" algn="ctr">
              <a:buNone/>
            </a:pPr>
            <a:r>
              <a:rPr lang="en-US" sz="5500"/>
              <a:t>3 months</a:t>
            </a:r>
            <a:endParaRPr lang="en-US" sz="5500" b="1"/>
          </a:p>
          <a:p>
            <a:pPr marL="0" indent="0" algn="ctr">
              <a:buNone/>
            </a:pPr>
            <a:r>
              <a:rPr lang="en-US" sz="1400" b="1">
                <a:ea typeface="+mn-lt"/>
                <a:cs typeface="+mn-lt"/>
              </a:rPr>
              <a:t>Source: PRIDE</a:t>
            </a:r>
            <a:r>
              <a:rPr lang="en-US" sz="1400" b="1"/>
              <a:t> Report </a:t>
            </a:r>
            <a:r>
              <a:rPr lang="en-US" sz="1400">
                <a:ea typeface="+mn-lt"/>
                <a:cs typeface="+mn-lt"/>
                <a:hlinkClick r:id="rId2"/>
              </a:rPr>
              <a:t>https://www.racepride.pitt.edu/</a:t>
            </a:r>
            <a:endParaRPr lang="en-US" sz="1400"/>
          </a:p>
          <a:p>
            <a:pPr marL="0" indent="0" algn="ctr">
              <a:buNone/>
            </a:pPr>
            <a:endParaRPr lang="en-US" sz="5500"/>
          </a:p>
          <a:p>
            <a:pPr marL="0" indent="0" algn="ctr">
              <a:buNone/>
            </a:pPr>
            <a:endParaRPr lang="en-US" sz="5500"/>
          </a:p>
          <a:p>
            <a:pPr marL="0" indent="0" algn="ctr">
              <a:buNone/>
            </a:pPr>
            <a:endParaRPr lang="en-US" sz="1400"/>
          </a:p>
        </p:txBody>
      </p:sp>
      <p:pic>
        <p:nvPicPr>
          <p:cNvPr id="4" name="Picture 2" descr="Image result for carnegie library of pittsburg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7052"/>
          </a:xfrm>
        </p:spPr>
        <p:txBody>
          <a:bodyPr>
            <a:normAutofit/>
          </a:bodyPr>
          <a:lstStyle/>
          <a:p>
            <a:pPr algn="ctr"/>
            <a:r>
              <a:rPr lang="en-US"/>
              <a:t>Post-It Q&amp;A</a:t>
            </a:r>
          </a:p>
        </p:txBody>
      </p:sp>
      <p:sp>
        <p:nvSpPr>
          <p:cNvPr id="3" name="Content Placeholder 2"/>
          <p:cNvSpPr>
            <a:spLocks noGrp="1"/>
          </p:cNvSpPr>
          <p:nvPr>
            <p:ph idx="1"/>
          </p:nvPr>
        </p:nvSpPr>
        <p:spPr>
          <a:xfrm>
            <a:off x="1371600" y="1996965"/>
            <a:ext cx="9601200" cy="415159"/>
          </a:xfrm>
        </p:spPr>
        <p:txBody>
          <a:bodyPr/>
          <a:lstStyle/>
          <a:p>
            <a:r>
              <a:rPr lang="en-US"/>
              <a:t>People of color make up what percent of the US population?</a:t>
            </a:r>
          </a:p>
        </p:txBody>
      </p:sp>
      <p:sp>
        <p:nvSpPr>
          <p:cNvPr id="4" name="TextBox 3"/>
          <p:cNvSpPr txBox="1"/>
          <p:nvPr/>
        </p:nvSpPr>
        <p:spPr>
          <a:xfrm>
            <a:off x="9406758" y="1996965"/>
            <a:ext cx="1292773" cy="461665"/>
          </a:xfrm>
          <a:prstGeom prst="rect">
            <a:avLst/>
          </a:prstGeom>
          <a:noFill/>
        </p:spPr>
        <p:txBody>
          <a:bodyPr wrap="square" rtlCol="0" anchor="t">
            <a:spAutoFit/>
          </a:bodyPr>
          <a:lstStyle/>
          <a:p>
            <a:r>
              <a:rPr lang="en-US" sz="2400"/>
              <a:t>37%</a:t>
            </a:r>
          </a:p>
        </p:txBody>
      </p:sp>
      <p:sp>
        <p:nvSpPr>
          <p:cNvPr id="5" name="Content Placeholder 2"/>
          <p:cNvSpPr txBox="1">
            <a:spLocks/>
          </p:cNvSpPr>
          <p:nvPr/>
        </p:nvSpPr>
        <p:spPr>
          <a:xfrm>
            <a:off x="1371600" y="2601310"/>
            <a:ext cx="6805448" cy="118766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t>What percent of children’s books published in 2018 were about People of Color?</a:t>
            </a:r>
          </a:p>
        </p:txBody>
      </p:sp>
      <p:sp>
        <p:nvSpPr>
          <p:cNvPr id="6" name="TextBox 5"/>
          <p:cNvSpPr txBox="1"/>
          <p:nvPr/>
        </p:nvSpPr>
        <p:spPr>
          <a:xfrm>
            <a:off x="9406757" y="2680138"/>
            <a:ext cx="1292773" cy="461665"/>
          </a:xfrm>
          <a:prstGeom prst="rect">
            <a:avLst/>
          </a:prstGeom>
          <a:noFill/>
        </p:spPr>
        <p:txBody>
          <a:bodyPr wrap="square" rtlCol="0" anchor="t">
            <a:spAutoFit/>
          </a:bodyPr>
          <a:lstStyle/>
          <a:p>
            <a:r>
              <a:rPr lang="en-US" sz="2400"/>
              <a:t>27%*</a:t>
            </a:r>
          </a:p>
        </p:txBody>
      </p:sp>
      <p:sp>
        <p:nvSpPr>
          <p:cNvPr id="8" name="Content Placeholder 2"/>
          <p:cNvSpPr txBox="1">
            <a:spLocks/>
          </p:cNvSpPr>
          <p:nvPr/>
        </p:nvSpPr>
        <p:spPr>
          <a:xfrm>
            <a:off x="1371600" y="3409817"/>
            <a:ext cx="6805448" cy="121998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t>What percent of children’s books published in 2018 were by Black, Latino, and Native Authors (combined?)</a:t>
            </a:r>
          </a:p>
        </p:txBody>
      </p:sp>
      <p:sp>
        <p:nvSpPr>
          <p:cNvPr id="9" name="TextBox 8"/>
          <p:cNvSpPr txBox="1"/>
          <p:nvPr/>
        </p:nvSpPr>
        <p:spPr>
          <a:xfrm>
            <a:off x="9406756" y="3409817"/>
            <a:ext cx="1292773" cy="461665"/>
          </a:xfrm>
          <a:prstGeom prst="rect">
            <a:avLst/>
          </a:prstGeom>
          <a:noFill/>
        </p:spPr>
        <p:txBody>
          <a:bodyPr wrap="square" rtlCol="0" anchor="t">
            <a:spAutoFit/>
          </a:bodyPr>
          <a:lstStyle/>
          <a:p>
            <a:r>
              <a:rPr lang="en-US" sz="2400"/>
              <a:t>12.2%*</a:t>
            </a:r>
          </a:p>
        </p:txBody>
      </p:sp>
      <p:sp>
        <p:nvSpPr>
          <p:cNvPr id="10" name="Content Placeholder 2"/>
          <p:cNvSpPr txBox="1">
            <a:spLocks/>
          </p:cNvSpPr>
          <p:nvPr/>
        </p:nvSpPr>
        <p:spPr>
          <a:xfrm>
            <a:off x="1371600" y="4339983"/>
            <a:ext cx="6805448" cy="58411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t>At what age do children start to notice race?</a:t>
            </a:r>
          </a:p>
        </p:txBody>
      </p:sp>
      <p:sp>
        <p:nvSpPr>
          <p:cNvPr id="11" name="TextBox 10"/>
          <p:cNvSpPr txBox="1"/>
          <p:nvPr/>
        </p:nvSpPr>
        <p:spPr>
          <a:xfrm>
            <a:off x="9406756" y="4168141"/>
            <a:ext cx="1566044" cy="461665"/>
          </a:xfrm>
          <a:prstGeom prst="rect">
            <a:avLst/>
          </a:prstGeom>
          <a:noFill/>
        </p:spPr>
        <p:txBody>
          <a:bodyPr wrap="square" rtlCol="0">
            <a:spAutoFit/>
          </a:bodyPr>
          <a:lstStyle/>
          <a:p>
            <a:r>
              <a:rPr lang="en-US" sz="2400"/>
              <a:t>3 months</a:t>
            </a:r>
          </a:p>
        </p:txBody>
      </p:sp>
      <p:pic>
        <p:nvPicPr>
          <p:cNvPr id="12"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3247694" y="1322329"/>
            <a:ext cx="6805448" cy="28982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1200"/>
              <a:t>*Collected by the Cooperative Children’s Book Center (CCBC)</a:t>
            </a:r>
          </a:p>
        </p:txBody>
      </p:sp>
    </p:spTree>
    <p:extLst>
      <p:ext uri="{BB962C8B-B14F-4D97-AF65-F5344CB8AC3E}">
        <p14:creationId xmlns:p14="http://schemas.microsoft.com/office/powerpoint/2010/main" val="23432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8" grpId="0"/>
      <p:bldP spid="9" grpId="0"/>
      <p:bldP spid="10"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Community Engagement</a:t>
            </a:r>
          </a:p>
        </p:txBody>
      </p:sp>
      <p:sp>
        <p:nvSpPr>
          <p:cNvPr id="3" name="Content Placeholder 2"/>
          <p:cNvSpPr>
            <a:spLocks noGrp="1"/>
          </p:cNvSpPr>
          <p:nvPr>
            <p:ph idx="1"/>
          </p:nvPr>
        </p:nvSpPr>
        <p:spPr/>
        <p:txBody>
          <a:bodyPr vert="horz" lIns="91440" tIns="45720" rIns="91440" bIns="45720" rtlCol="0" anchor="t">
            <a:normAutofit/>
          </a:bodyPr>
          <a:lstStyle/>
          <a:p>
            <a:pPr marL="383540" indent="-383540"/>
            <a:r>
              <a:rPr lang="en-US">
                <a:ea typeface="+mn-lt"/>
                <a:cs typeface="+mn-lt"/>
              </a:rPr>
              <a:t> </a:t>
            </a:r>
            <a:r>
              <a:rPr lang="en-US" sz="2400">
                <a:ea typeface="+mn-lt"/>
                <a:cs typeface="+mn-lt"/>
              </a:rPr>
              <a:t>How do we make sure that the books and activities that we bring to an event or program are reflective of the community? </a:t>
            </a:r>
          </a:p>
          <a:p>
            <a:pPr marL="383540" indent="-383540"/>
            <a:r>
              <a:rPr lang="en-US" sz="2400">
                <a:ea typeface="+mn-lt"/>
                <a:cs typeface="+mn-lt"/>
              </a:rPr>
              <a:t>Is the library a part of the gentrification of the neighborhoods or  </a:t>
            </a:r>
          </a:p>
          <a:p>
            <a:pPr marL="383540" indent="-383540"/>
            <a:r>
              <a:rPr lang="en-US" sz="2400">
                <a:ea typeface="+mn-lt"/>
                <a:cs typeface="+mn-lt"/>
              </a:rPr>
              <a:t>Does it intersect in the neighborhoods with underserved populations: the homeless, LGBTQIA+, elderly, disabled and Black women and children?  </a:t>
            </a:r>
          </a:p>
          <a:p>
            <a:pPr marL="383540" indent="-383540"/>
            <a:endParaRPr lang="en-US"/>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47" y="5432222"/>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9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793475" cy="1485900"/>
          </a:xfrm>
        </p:spPr>
        <p:txBody>
          <a:bodyPr>
            <a:normAutofit/>
          </a:bodyPr>
          <a:lstStyle/>
          <a:p>
            <a:r>
              <a:rPr lang="en-US"/>
              <a:t>Community Engagement</a:t>
            </a:r>
          </a:p>
        </p:txBody>
      </p:sp>
      <p:sp>
        <p:nvSpPr>
          <p:cNvPr id="3" name="Content Placeholder 2"/>
          <p:cNvSpPr>
            <a:spLocks noGrp="1"/>
          </p:cNvSpPr>
          <p:nvPr>
            <p:ph idx="1"/>
          </p:nvPr>
        </p:nvSpPr>
        <p:spPr>
          <a:xfrm>
            <a:off x="784743" y="2286000"/>
            <a:ext cx="5793475" cy="3581400"/>
          </a:xfrm>
        </p:spPr>
        <p:txBody>
          <a:bodyPr vert="horz" lIns="91440" tIns="45720" rIns="91440" bIns="45720" rtlCol="0" anchor="t">
            <a:normAutofit/>
          </a:bodyPr>
          <a:lstStyle/>
          <a:p>
            <a:pPr marL="0" indent="0">
              <a:buNone/>
            </a:pPr>
            <a:r>
              <a:rPr lang="en-US" i="1">
                <a:ea typeface="+mn-lt"/>
                <a:cs typeface="+mn-lt"/>
              </a:rPr>
              <a:t>Black Boy</a:t>
            </a:r>
            <a:r>
              <a:rPr lang="en-US">
                <a:ea typeface="+mn-lt"/>
                <a:cs typeface="+mn-lt"/>
              </a:rPr>
              <a:t> by Richard Wright </a:t>
            </a:r>
          </a:p>
          <a:p>
            <a:pPr marL="0" indent="0">
              <a:buNone/>
            </a:pPr>
            <a:r>
              <a:rPr lang="en-US">
                <a:ea typeface="+mn-lt"/>
                <a:cs typeface="+mn-lt"/>
              </a:rPr>
              <a:t>Freedom Libraries</a:t>
            </a:r>
          </a:p>
          <a:p>
            <a:pPr marL="0" indent="0">
              <a:buNone/>
            </a:pPr>
            <a:r>
              <a:rPr lang="en-US"/>
              <a:t>Greenville </a:t>
            </a:r>
          </a:p>
          <a:p>
            <a:pPr marL="0" indent="0">
              <a:buNone/>
            </a:pPr>
            <a:r>
              <a:rPr lang="en-US"/>
              <a:t>Drag Queen Story Hour</a:t>
            </a:r>
            <a:endParaRPr lang="en-US" dirty="0"/>
          </a:p>
          <a:p>
            <a:pPr marL="0" indent="0">
              <a:buNone/>
            </a:pPr>
            <a:endParaRPr lang="en-US" i="1"/>
          </a:p>
        </p:txBody>
      </p:sp>
      <p:sp>
        <p:nvSpPr>
          <p:cNvPr id="19" name="Rectangle 18">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6792" y="82750"/>
            <a:ext cx="2624665" cy="1749777"/>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5" descr="A picture containing text, book&#10;&#10;Description generated with very high confidence">
            <a:extLst>
              <a:ext uri="{FF2B5EF4-FFF2-40B4-BE49-F238E27FC236}">
                <a16:creationId xmlns:a16="http://schemas.microsoft.com/office/drawing/2014/main" id="{A2872B54-8E29-4E71-915D-33D3C391E448}"/>
              </a:ext>
            </a:extLst>
          </p:cNvPr>
          <p:cNvPicPr>
            <a:picLocks noChangeAspect="1"/>
          </p:cNvPicPr>
          <p:nvPr/>
        </p:nvPicPr>
        <p:blipFill>
          <a:blip r:embed="rId3"/>
          <a:stretch>
            <a:fillRect/>
          </a:stretch>
        </p:blipFill>
        <p:spPr>
          <a:xfrm>
            <a:off x="7956802" y="1792112"/>
            <a:ext cx="1097984" cy="1749776"/>
          </a:xfrm>
          <a:prstGeom prst="rect">
            <a:avLst/>
          </a:prstGeom>
          <a:ln>
            <a:noFill/>
          </a:ln>
          <a:effectLst/>
        </p:spPr>
      </p:pic>
      <p:pic>
        <p:nvPicPr>
          <p:cNvPr id="6" name="Picture 6" descr="A close up of a newspaper&#10;&#10;Description generated with very high confidence">
            <a:extLst>
              <a:ext uri="{FF2B5EF4-FFF2-40B4-BE49-F238E27FC236}">
                <a16:creationId xmlns:a16="http://schemas.microsoft.com/office/drawing/2014/main" id="{803852F7-ABB1-4179-8452-580D0F2B0307}"/>
              </a:ext>
            </a:extLst>
          </p:cNvPr>
          <p:cNvPicPr>
            <a:picLocks noChangeAspect="1"/>
          </p:cNvPicPr>
          <p:nvPr/>
        </p:nvPicPr>
        <p:blipFill>
          <a:blip r:embed="rId4"/>
          <a:stretch>
            <a:fillRect/>
          </a:stretch>
        </p:blipFill>
        <p:spPr>
          <a:xfrm>
            <a:off x="9265440" y="1790567"/>
            <a:ext cx="2621387" cy="1749776"/>
          </a:xfrm>
          <a:prstGeom prst="rect">
            <a:avLst/>
          </a:prstGeom>
        </p:spPr>
      </p:pic>
      <p:pic>
        <p:nvPicPr>
          <p:cNvPr id="8" name="Picture 8" descr="A close up of a newspaper&#10;&#10;Description generated with high confidence">
            <a:extLst>
              <a:ext uri="{FF2B5EF4-FFF2-40B4-BE49-F238E27FC236}">
                <a16:creationId xmlns:a16="http://schemas.microsoft.com/office/drawing/2014/main" id="{F74F7BE3-B903-4914-BA55-61D34B0F5B54}"/>
              </a:ext>
            </a:extLst>
          </p:cNvPr>
          <p:cNvPicPr>
            <a:picLocks noChangeAspect="1"/>
          </p:cNvPicPr>
          <p:nvPr/>
        </p:nvPicPr>
        <p:blipFill>
          <a:blip r:embed="rId5"/>
          <a:stretch>
            <a:fillRect/>
          </a:stretch>
        </p:blipFill>
        <p:spPr>
          <a:xfrm>
            <a:off x="7743644" y="3634021"/>
            <a:ext cx="1722408" cy="2451053"/>
          </a:xfrm>
          <a:prstGeom prst="rect">
            <a:avLst/>
          </a:prstGeom>
        </p:spPr>
      </p:pic>
      <p:pic>
        <p:nvPicPr>
          <p:cNvPr id="10" name="Picture 10" descr="A group of people posing for a photo&#10;&#10;Description generated with high confidence">
            <a:extLst>
              <a:ext uri="{FF2B5EF4-FFF2-40B4-BE49-F238E27FC236}">
                <a16:creationId xmlns:a16="http://schemas.microsoft.com/office/drawing/2014/main" id="{9563FEEC-0C63-4BFC-8669-42D2504D40E3}"/>
              </a:ext>
            </a:extLst>
          </p:cNvPr>
          <p:cNvPicPr>
            <a:picLocks noChangeAspect="1"/>
          </p:cNvPicPr>
          <p:nvPr/>
        </p:nvPicPr>
        <p:blipFill>
          <a:blip r:embed="rId6"/>
          <a:stretch>
            <a:fillRect/>
          </a:stretch>
        </p:blipFill>
        <p:spPr>
          <a:xfrm>
            <a:off x="9483305" y="3635563"/>
            <a:ext cx="2599427" cy="1700347"/>
          </a:xfrm>
          <a:prstGeom prst="rect">
            <a:avLst/>
          </a:prstGeom>
        </p:spPr>
      </p:pic>
      <p:pic>
        <p:nvPicPr>
          <p:cNvPr id="14" name="Picture 14" descr="A crowd of people standing in front of a building&#10;&#10;Description generated with very high confidence">
            <a:extLst>
              <a:ext uri="{FF2B5EF4-FFF2-40B4-BE49-F238E27FC236}">
                <a16:creationId xmlns:a16="http://schemas.microsoft.com/office/drawing/2014/main" id="{824B15D2-CCF6-47A4-9343-3192B076AA50}"/>
              </a:ext>
            </a:extLst>
          </p:cNvPr>
          <p:cNvPicPr>
            <a:picLocks noChangeAspect="1"/>
          </p:cNvPicPr>
          <p:nvPr/>
        </p:nvPicPr>
        <p:blipFill>
          <a:blip r:embed="rId7"/>
          <a:stretch>
            <a:fillRect/>
          </a:stretch>
        </p:blipFill>
        <p:spPr>
          <a:xfrm>
            <a:off x="9483306" y="5349470"/>
            <a:ext cx="2599427" cy="1449928"/>
          </a:xfrm>
          <a:prstGeom prst="rect">
            <a:avLst/>
          </a:prstGeom>
        </p:spPr>
      </p:pic>
    </p:spTree>
    <p:extLst>
      <p:ext uri="{BB962C8B-B14F-4D97-AF65-F5344CB8AC3E}">
        <p14:creationId xmlns:p14="http://schemas.microsoft.com/office/powerpoint/2010/main" val="391803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756" y="881063"/>
            <a:ext cx="4386263" cy="5367336"/>
          </a:xfrm>
        </p:spPr>
        <p:txBody>
          <a:bodyPr vert="horz" lIns="91440" tIns="45720" rIns="91440" bIns="45720" rtlCol="0" anchor="t">
            <a:noAutofit/>
          </a:bodyPr>
          <a:lstStyle/>
          <a:p>
            <a:pPr marL="0" indent="0">
              <a:buNone/>
            </a:pPr>
            <a:endParaRPr lang="en-US" sz="2400">
              <a:ea typeface="+mn-lt"/>
              <a:cs typeface="+mn-lt"/>
            </a:endParaRPr>
          </a:p>
          <a:p>
            <a:pPr marL="383540" indent="-383540"/>
            <a:r>
              <a:rPr lang="en-US" sz="2400">
                <a:ea typeface="+mn-lt"/>
                <a:cs typeface="+mn-lt"/>
              </a:rPr>
              <a:t>Center for Urban Education</a:t>
            </a:r>
            <a:endParaRPr lang="en-US" sz="2400"/>
          </a:p>
          <a:p>
            <a:pPr marL="383540" indent="-383540"/>
            <a:r>
              <a:rPr lang="en-US" sz="2400">
                <a:ea typeface="+mn-lt"/>
                <a:cs typeface="+mn-lt"/>
              </a:rPr>
              <a:t>Office of Child Development</a:t>
            </a:r>
          </a:p>
          <a:p>
            <a:pPr marL="383540" indent="-383540"/>
            <a:r>
              <a:rPr lang="en-US" sz="2400">
                <a:ea typeface="+mn-lt"/>
                <a:cs typeface="+mn-lt"/>
              </a:rPr>
              <a:t>Supporting Early Education Development (SEED) Lab</a:t>
            </a:r>
          </a:p>
          <a:p>
            <a:pPr marL="383540" indent="-383540"/>
            <a:r>
              <a:rPr lang="en-US" sz="2400">
                <a:ea typeface="+mn-lt"/>
                <a:cs typeface="+mn-lt"/>
              </a:rPr>
              <a:t>Goals: determine if and how parents and teachers discuss race with young children, determine developmental issues related to positive racial identity, and generate recommendations</a:t>
            </a:r>
            <a:endParaRPr lang="en-US" sz="2400"/>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17" y="5509688"/>
            <a:ext cx="1870652" cy="1247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text&#10;&#10;Description generated with high confidence">
            <a:extLst>
              <a:ext uri="{FF2B5EF4-FFF2-40B4-BE49-F238E27FC236}">
                <a16:creationId xmlns:a16="http://schemas.microsoft.com/office/drawing/2014/main" id="{66A97106-D337-4E8E-9CFA-CB5202A7922D}"/>
              </a:ext>
            </a:extLst>
          </p:cNvPr>
          <p:cNvPicPr>
            <a:picLocks noChangeAspect="1"/>
          </p:cNvPicPr>
          <p:nvPr/>
        </p:nvPicPr>
        <p:blipFill>
          <a:blip r:embed="rId3"/>
          <a:stretch>
            <a:fillRect/>
          </a:stretch>
        </p:blipFill>
        <p:spPr>
          <a:xfrm>
            <a:off x="1975593" y="557739"/>
            <a:ext cx="3444132" cy="4842641"/>
          </a:xfrm>
          <a:prstGeom prst="rect">
            <a:avLst/>
          </a:prstGeom>
        </p:spPr>
      </p:pic>
    </p:spTree>
    <p:extLst>
      <p:ext uri="{BB962C8B-B14F-4D97-AF65-F5344CB8AC3E}">
        <p14:creationId xmlns:p14="http://schemas.microsoft.com/office/powerpoint/2010/main" val="28811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PRIDE Report</a:t>
            </a:r>
          </a:p>
        </p:txBody>
      </p:sp>
      <p:sp>
        <p:nvSpPr>
          <p:cNvPr id="3" name="Content Placeholder 2"/>
          <p:cNvSpPr>
            <a:spLocks noGrp="1"/>
          </p:cNvSpPr>
          <p:nvPr>
            <p:ph idx="1"/>
          </p:nvPr>
        </p:nvSpPr>
        <p:spPr>
          <a:xfrm>
            <a:off x="1371600" y="1950204"/>
            <a:ext cx="4344692" cy="3581400"/>
          </a:xfrm>
        </p:spPr>
        <p:txBody>
          <a:bodyPr vert="horz" lIns="91440" tIns="45720" rIns="91440" bIns="45720" rtlCol="0" anchor="t">
            <a:noAutofit/>
          </a:bodyPr>
          <a:lstStyle/>
          <a:p>
            <a:pPr marL="383540" indent="-383540"/>
            <a:r>
              <a:rPr lang="en-US" sz="4000" b="1">
                <a:ea typeface="+mn-lt"/>
                <a:cs typeface="+mn-lt"/>
              </a:rPr>
              <a:t>Positive racial identity </a:t>
            </a:r>
            <a:r>
              <a:rPr lang="en-US" sz="4000">
                <a:ea typeface="+mn-lt"/>
                <a:cs typeface="+mn-lt"/>
              </a:rPr>
              <a:t>= a positive attitude and belief about one's racial group</a:t>
            </a:r>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D704704B-5367-4B6E-B834-526F5399C784}"/>
              </a:ext>
            </a:extLst>
          </p:cNvPr>
          <p:cNvPicPr>
            <a:picLocks noChangeAspect="1"/>
          </p:cNvPicPr>
          <p:nvPr/>
        </p:nvPicPr>
        <p:blipFill>
          <a:blip r:embed="rId3"/>
          <a:stretch>
            <a:fillRect/>
          </a:stretch>
        </p:blipFill>
        <p:spPr>
          <a:xfrm>
            <a:off x="6442290" y="1512135"/>
            <a:ext cx="3737351" cy="4686138"/>
          </a:xfrm>
          <a:prstGeom prst="rect">
            <a:avLst/>
          </a:prstGeom>
        </p:spPr>
      </p:pic>
    </p:spTree>
    <p:extLst>
      <p:ext uri="{BB962C8B-B14F-4D97-AF65-F5344CB8AC3E}">
        <p14:creationId xmlns:p14="http://schemas.microsoft.com/office/powerpoint/2010/main" val="346026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PRIDE Report</a:t>
            </a:r>
          </a:p>
        </p:txBody>
      </p:sp>
      <p:sp>
        <p:nvSpPr>
          <p:cNvPr id="3" name="Content Placeholder 2"/>
          <p:cNvSpPr>
            <a:spLocks noGrp="1"/>
          </p:cNvSpPr>
          <p:nvPr>
            <p:ph idx="1"/>
          </p:nvPr>
        </p:nvSpPr>
        <p:spPr>
          <a:xfrm>
            <a:off x="1532436" y="1571019"/>
            <a:ext cx="9946481" cy="4164806"/>
          </a:xfrm>
        </p:spPr>
        <p:txBody>
          <a:bodyPr vert="horz" lIns="91440" tIns="45720" rIns="91440" bIns="45720" rtlCol="0" anchor="t">
            <a:noAutofit/>
          </a:bodyPr>
          <a:lstStyle/>
          <a:p>
            <a:pPr marL="383540" indent="-383540"/>
            <a:r>
              <a:rPr lang="en-US" sz="4000">
                <a:ea typeface="+mn-lt"/>
                <a:cs typeface="+mn-lt"/>
              </a:rPr>
              <a:t>65% of respondent parents said their children were talking about race </a:t>
            </a:r>
          </a:p>
          <a:p>
            <a:pPr marL="383540" indent="-383540"/>
            <a:r>
              <a:rPr lang="en-US" sz="4000">
                <a:ea typeface="+mn-lt"/>
                <a:cs typeface="+mn-lt"/>
              </a:rPr>
              <a:t>100% of the African American parents said their children were talking about race</a:t>
            </a:r>
          </a:p>
          <a:p>
            <a:pPr marL="383540" indent="-383540"/>
            <a:r>
              <a:rPr lang="en-US" sz="4000"/>
              <a:t>Grown-ups said talking about race is important, but they don't know how</a:t>
            </a:r>
          </a:p>
          <a:p>
            <a:pPr marL="383540" indent="-383540"/>
            <a:endParaRPr lang="en-US" sz="4000"/>
          </a:p>
          <a:p>
            <a:pPr marL="383540" indent="-383540"/>
            <a:endParaRPr lang="en-US" sz="4000"/>
          </a:p>
          <a:p>
            <a:pPr marL="383540" indent="-383540"/>
            <a:endParaRPr lang="en-US" sz="4000"/>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09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69" y="325294"/>
            <a:ext cx="9601200" cy="764628"/>
          </a:xfrm>
        </p:spPr>
        <p:txBody>
          <a:bodyPr>
            <a:normAutofit/>
          </a:bodyPr>
          <a:lstStyle/>
          <a:p>
            <a:pPr algn="ctr"/>
            <a:r>
              <a:rPr lang="en-US" sz="4800" b="1"/>
              <a:t>Who We Are:</a:t>
            </a:r>
          </a:p>
        </p:txBody>
      </p:sp>
      <p:sp>
        <p:nvSpPr>
          <p:cNvPr id="3" name="Text Placeholder 2"/>
          <p:cNvSpPr>
            <a:spLocks noGrp="1"/>
          </p:cNvSpPr>
          <p:nvPr>
            <p:ph type="body" idx="1"/>
          </p:nvPr>
        </p:nvSpPr>
        <p:spPr>
          <a:xfrm>
            <a:off x="1297546" y="1906071"/>
            <a:ext cx="2822028" cy="823912"/>
          </a:xfrm>
        </p:spPr>
        <p:txBody>
          <a:bodyPr/>
          <a:lstStyle/>
          <a:p>
            <a:pPr algn="ctr"/>
            <a:r>
              <a:rPr lang="en-US"/>
              <a:t>Zia Meyer</a:t>
            </a:r>
          </a:p>
        </p:txBody>
      </p:sp>
      <p:sp>
        <p:nvSpPr>
          <p:cNvPr id="7" name="Text Placeholder 2"/>
          <p:cNvSpPr>
            <a:spLocks noGrp="1"/>
          </p:cNvSpPr>
          <p:nvPr>
            <p:ph type="body" idx="1"/>
          </p:nvPr>
        </p:nvSpPr>
        <p:spPr>
          <a:xfrm>
            <a:off x="4694627" y="1906071"/>
            <a:ext cx="2822028" cy="823912"/>
          </a:xfrm>
        </p:spPr>
        <p:txBody>
          <a:bodyPr/>
          <a:lstStyle/>
          <a:p>
            <a:pPr algn="ctr"/>
            <a:r>
              <a:rPr lang="en-US"/>
              <a:t>L’Oréal Snell</a:t>
            </a:r>
          </a:p>
        </p:txBody>
      </p:sp>
      <p:sp>
        <p:nvSpPr>
          <p:cNvPr id="9" name="Text Placeholder 2"/>
          <p:cNvSpPr>
            <a:spLocks noGrp="1"/>
          </p:cNvSpPr>
          <p:nvPr>
            <p:ph type="body" idx="1"/>
          </p:nvPr>
        </p:nvSpPr>
        <p:spPr>
          <a:xfrm>
            <a:off x="8420675" y="1906071"/>
            <a:ext cx="2822028" cy="823912"/>
          </a:xfrm>
        </p:spPr>
        <p:txBody>
          <a:bodyPr/>
          <a:lstStyle/>
          <a:p>
            <a:pPr algn="ctr"/>
            <a:r>
              <a:rPr lang="en-US"/>
              <a:t>Angela Wiley</a:t>
            </a:r>
          </a:p>
        </p:txBody>
      </p:sp>
      <p:pic>
        <p:nvPicPr>
          <p:cNvPr id="13"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17" y="5802098"/>
            <a:ext cx="1397059" cy="9355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10AC3D2B-1F6D-4389-903A-F09F0D0B1774}"/>
              </a:ext>
            </a:extLst>
          </p:cNvPr>
          <p:cNvSpPr txBox="1">
            <a:spLocks/>
          </p:cNvSpPr>
          <p:nvPr/>
        </p:nvSpPr>
        <p:spPr>
          <a:xfrm>
            <a:off x="1221082" y="3967440"/>
            <a:ext cx="9620495" cy="823912"/>
          </a:xfrm>
          <a:prstGeom prst="rect">
            <a:avLst/>
          </a:prstGeom>
        </p:spPr>
        <p:txBody>
          <a:bodyPr vert="horz" lIns="91440" tIns="45720" rIns="91440" bIns="45720" rtlCol="0" anchor="b">
            <a:no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pPr algn="ctr"/>
            <a:r>
              <a:rPr lang="en-US"/>
              <a:t>We would also like to acknowledge the work of Brittany Thurman and Camden Yandel on this workshop.</a:t>
            </a:r>
          </a:p>
        </p:txBody>
      </p:sp>
    </p:spTree>
    <p:extLst>
      <p:ext uri="{BB962C8B-B14F-4D97-AF65-F5344CB8AC3E}">
        <p14:creationId xmlns:p14="http://schemas.microsoft.com/office/powerpoint/2010/main" val="303510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9">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7" name="Rectangle 13">
            <a:extLst>
              <a:ext uri="{FF2B5EF4-FFF2-40B4-BE49-F238E27FC236}">
                <a16:creationId xmlns:a16="http://schemas.microsoft.com/office/drawing/2014/main" id="{6974C90F-8C7A-4970-8CF9-54CE74E72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carnegie library of pittsburgh logo">
            <a:extLst>
              <a:ext uri="{FF2B5EF4-FFF2-40B4-BE49-F238E27FC236}">
                <a16:creationId xmlns:a16="http://schemas.microsoft.com/office/drawing/2014/main" id="{D4CABA4E-A254-4997-BEF0-250B404D08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6" y="1985008"/>
            <a:ext cx="4331976" cy="2887984"/>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6">
            <a:extLst>
              <a:ext uri="{FF2B5EF4-FFF2-40B4-BE49-F238E27FC236}">
                <a16:creationId xmlns:a16="http://schemas.microsoft.com/office/drawing/2014/main" id="{CA3D16AB-08D8-47CB-A30C-9ABAA506F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6138004" y="1480930"/>
            <a:ext cx="5607908" cy="3254321"/>
          </a:xfrm>
        </p:spPr>
        <p:txBody>
          <a:bodyPr vert="horz" lIns="91440" tIns="45720" rIns="91440" bIns="45720" rtlCol="0" anchor="b">
            <a:normAutofit/>
          </a:bodyPr>
          <a:lstStyle/>
          <a:p>
            <a:r>
              <a:rPr lang="en-US" sz="7000" cap="all"/>
              <a:t>Your Turn!</a:t>
            </a:r>
            <a:br>
              <a:rPr lang="en-US" sz="7000" cap="all"/>
            </a:br>
            <a:r>
              <a:rPr lang="en-US" sz="7000" cap="all"/>
              <a:t>Book Exploration </a:t>
            </a:r>
          </a:p>
        </p:txBody>
      </p:sp>
    </p:spTree>
    <p:extLst>
      <p:ext uri="{BB962C8B-B14F-4D97-AF65-F5344CB8AC3E}">
        <p14:creationId xmlns:p14="http://schemas.microsoft.com/office/powerpoint/2010/main" val="280923761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26">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28">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0">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7"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49" name="Rectangle 34">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2" descr="A screenshot of a cell phone&#10;&#10;Description generated with very high confidence">
            <a:extLst>
              <a:ext uri="{FF2B5EF4-FFF2-40B4-BE49-F238E27FC236}">
                <a16:creationId xmlns:a16="http://schemas.microsoft.com/office/drawing/2014/main" id="{DA37DFBB-5224-41A9-B24F-F11DEB5BF5C8}"/>
              </a:ext>
            </a:extLst>
          </p:cNvPr>
          <p:cNvPicPr>
            <a:picLocks noChangeAspect="1"/>
          </p:cNvPicPr>
          <p:nvPr/>
        </p:nvPicPr>
        <p:blipFill>
          <a:blip r:embed="rId2"/>
          <a:stretch>
            <a:fillRect/>
          </a:stretch>
        </p:blipFill>
        <p:spPr>
          <a:xfrm>
            <a:off x="2333149" y="1289918"/>
            <a:ext cx="7528671" cy="4242853"/>
          </a:xfrm>
          <a:prstGeom prst="rect">
            <a:avLst/>
          </a:prstGeom>
        </p:spPr>
      </p:pic>
      <p:sp>
        <p:nvSpPr>
          <p:cNvPr id="21" name="TextBox 20">
            <a:extLst>
              <a:ext uri="{FF2B5EF4-FFF2-40B4-BE49-F238E27FC236}">
                <a16:creationId xmlns:a16="http://schemas.microsoft.com/office/drawing/2014/main" id="{569CE3F6-2355-42B1-B9CC-6B17F4F66423}"/>
              </a:ext>
            </a:extLst>
          </p:cNvPr>
          <p:cNvSpPr txBox="1"/>
          <p:nvPr/>
        </p:nvSpPr>
        <p:spPr>
          <a:xfrm>
            <a:off x="5373974" y="59610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2" name="Picture 2" descr="Image result for carnegie library of pittsburgh logo">
            <a:extLst>
              <a:ext uri="{FF2B5EF4-FFF2-40B4-BE49-F238E27FC236}">
                <a16:creationId xmlns:a16="http://schemas.microsoft.com/office/drawing/2014/main" id="{442E0809-C58F-4129-9ECD-F42224BF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2" y="5467354"/>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3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B6A2-AF62-41F8-AC96-99BF8BD8DF55}"/>
              </a:ext>
            </a:extLst>
          </p:cNvPr>
          <p:cNvSpPr>
            <a:spLocks noGrp="1"/>
          </p:cNvSpPr>
          <p:nvPr>
            <p:ph type="title"/>
          </p:nvPr>
        </p:nvSpPr>
        <p:spPr/>
        <p:txBody>
          <a:bodyPr/>
          <a:lstStyle/>
          <a:p>
            <a:pPr algn="ctr"/>
            <a:r>
              <a:rPr lang="en-US"/>
              <a:t>Book Exploration Questions</a:t>
            </a:r>
          </a:p>
        </p:txBody>
      </p:sp>
      <p:sp>
        <p:nvSpPr>
          <p:cNvPr id="3" name="Content Placeholder 2">
            <a:extLst>
              <a:ext uri="{FF2B5EF4-FFF2-40B4-BE49-F238E27FC236}">
                <a16:creationId xmlns:a16="http://schemas.microsoft.com/office/drawing/2014/main" id="{39C2215B-0DC1-417D-A33E-12B75A9AA4F7}"/>
              </a:ext>
            </a:extLst>
          </p:cNvPr>
          <p:cNvSpPr>
            <a:spLocks noGrp="1"/>
          </p:cNvSpPr>
          <p:nvPr>
            <p:ph idx="1"/>
          </p:nvPr>
        </p:nvSpPr>
        <p:spPr>
          <a:xfrm>
            <a:off x="1443037" y="1952625"/>
            <a:ext cx="9601200" cy="735807"/>
          </a:xfrm>
        </p:spPr>
        <p:txBody>
          <a:bodyPr vert="horz" lIns="91440" tIns="45720" rIns="91440" bIns="45720" rtlCol="0" anchor="t">
            <a:normAutofit/>
          </a:bodyPr>
          <a:lstStyle/>
          <a:p>
            <a:pPr marL="383540" indent="-383540"/>
            <a:r>
              <a:rPr lang="en-US"/>
              <a:t>What is the first thing you noticed about your book?</a:t>
            </a:r>
          </a:p>
        </p:txBody>
      </p:sp>
      <p:sp>
        <p:nvSpPr>
          <p:cNvPr id="8" name="Content Placeholder 2">
            <a:extLst>
              <a:ext uri="{FF2B5EF4-FFF2-40B4-BE49-F238E27FC236}">
                <a16:creationId xmlns:a16="http://schemas.microsoft.com/office/drawing/2014/main" id="{9337C265-1FB3-48FF-A35F-974167B33911}"/>
              </a:ext>
            </a:extLst>
          </p:cNvPr>
          <p:cNvSpPr txBox="1">
            <a:spLocks/>
          </p:cNvSpPr>
          <p:nvPr/>
        </p:nvSpPr>
        <p:spPr>
          <a:xfrm>
            <a:off x="1452562" y="2497932"/>
            <a:ext cx="9601200" cy="735807"/>
          </a:xfrm>
          <a:prstGeom prst="rect">
            <a:avLst/>
          </a:prstGeom>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3540" indent="-383540"/>
            <a:r>
              <a:rPr lang="en-US"/>
              <a:t>What made you choose that book?</a:t>
            </a:r>
          </a:p>
        </p:txBody>
      </p:sp>
      <p:sp>
        <p:nvSpPr>
          <p:cNvPr id="10" name="Content Placeholder 2">
            <a:extLst>
              <a:ext uri="{FF2B5EF4-FFF2-40B4-BE49-F238E27FC236}">
                <a16:creationId xmlns:a16="http://schemas.microsoft.com/office/drawing/2014/main" id="{CCD311AF-C32A-4C92-A1B5-7243280B84DC}"/>
              </a:ext>
            </a:extLst>
          </p:cNvPr>
          <p:cNvSpPr txBox="1">
            <a:spLocks/>
          </p:cNvSpPr>
          <p:nvPr/>
        </p:nvSpPr>
        <p:spPr>
          <a:xfrm>
            <a:off x="1452562" y="2986087"/>
            <a:ext cx="9601200" cy="735807"/>
          </a:xfrm>
          <a:prstGeom prst="rect">
            <a:avLst/>
          </a:prstGeom>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3540" indent="-383540"/>
            <a:r>
              <a:rPr lang="en-US"/>
              <a:t>Is your book intersectional?</a:t>
            </a:r>
          </a:p>
        </p:txBody>
      </p:sp>
      <p:sp>
        <p:nvSpPr>
          <p:cNvPr id="11" name="Content Placeholder 2">
            <a:extLst>
              <a:ext uri="{FF2B5EF4-FFF2-40B4-BE49-F238E27FC236}">
                <a16:creationId xmlns:a16="http://schemas.microsoft.com/office/drawing/2014/main" id="{4BE12D71-9F8B-4264-8CE7-FC0E34DD18EE}"/>
              </a:ext>
            </a:extLst>
          </p:cNvPr>
          <p:cNvSpPr txBox="1">
            <a:spLocks/>
          </p:cNvSpPr>
          <p:nvPr/>
        </p:nvSpPr>
        <p:spPr>
          <a:xfrm>
            <a:off x="1452562" y="3498056"/>
            <a:ext cx="9601200" cy="735807"/>
          </a:xfrm>
          <a:prstGeom prst="rect">
            <a:avLst/>
          </a:prstGeom>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3540" indent="-383540"/>
            <a:r>
              <a:rPr lang="en-US"/>
              <a:t>Is your book an own voice book?</a:t>
            </a:r>
          </a:p>
        </p:txBody>
      </p:sp>
      <p:sp>
        <p:nvSpPr>
          <p:cNvPr id="12" name="Content Placeholder 2">
            <a:extLst>
              <a:ext uri="{FF2B5EF4-FFF2-40B4-BE49-F238E27FC236}">
                <a16:creationId xmlns:a16="http://schemas.microsoft.com/office/drawing/2014/main" id="{ABCF4ECE-3AE8-4C5E-BFF5-0FD28BDE4E9B}"/>
              </a:ext>
            </a:extLst>
          </p:cNvPr>
          <p:cNvSpPr txBox="1">
            <a:spLocks/>
          </p:cNvSpPr>
          <p:nvPr/>
        </p:nvSpPr>
        <p:spPr>
          <a:xfrm>
            <a:off x="1488281" y="4045744"/>
            <a:ext cx="9601200" cy="735807"/>
          </a:xfrm>
          <a:prstGeom prst="rect">
            <a:avLst/>
          </a:prstGeom>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3540" indent="-383540"/>
            <a:r>
              <a:rPr lang="en-US"/>
              <a:t>Does it matter if a book is intersectional and/or own voice if you (or a child) simply enjoy the story?</a:t>
            </a:r>
          </a:p>
        </p:txBody>
      </p:sp>
      <p:pic>
        <p:nvPicPr>
          <p:cNvPr id="13" name="Picture 13">
            <a:extLst>
              <a:ext uri="{FF2B5EF4-FFF2-40B4-BE49-F238E27FC236}">
                <a16:creationId xmlns:a16="http://schemas.microsoft.com/office/drawing/2014/main" id="{6F89FB71-03CE-42C0-880E-3730C84E3724}"/>
              </a:ext>
            </a:extLst>
          </p:cNvPr>
          <p:cNvPicPr>
            <a:picLocks noChangeAspect="1"/>
          </p:cNvPicPr>
          <p:nvPr/>
        </p:nvPicPr>
        <p:blipFill>
          <a:blip r:embed="rId3"/>
          <a:stretch>
            <a:fillRect/>
          </a:stretch>
        </p:blipFill>
        <p:spPr>
          <a:xfrm>
            <a:off x="919162" y="5419725"/>
            <a:ext cx="1876425" cy="1257300"/>
          </a:xfrm>
          <a:prstGeom prst="rect">
            <a:avLst/>
          </a:prstGeom>
        </p:spPr>
      </p:pic>
    </p:spTree>
    <p:extLst>
      <p:ext uri="{BB962C8B-B14F-4D97-AF65-F5344CB8AC3E}">
        <p14:creationId xmlns:p14="http://schemas.microsoft.com/office/powerpoint/2010/main" val="544900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6"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7"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69" name="Rectangle 68">
            <a:extLst>
              <a:ext uri="{FF2B5EF4-FFF2-40B4-BE49-F238E27FC236}">
                <a16:creationId xmlns:a16="http://schemas.microsoft.com/office/drawing/2014/main" id="{222176C7-4010-42EB-91E7-91437AF90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DB86711-41B0-4A29-A5BC-EB9F074FBD7B}"/>
              </a:ext>
            </a:extLst>
          </p:cNvPr>
          <p:cNvSpPr>
            <a:spLocks noGrp="1"/>
          </p:cNvSpPr>
          <p:nvPr>
            <p:ph type="title"/>
          </p:nvPr>
        </p:nvSpPr>
        <p:spPr>
          <a:xfrm>
            <a:off x="6650434" y="-238585"/>
            <a:ext cx="5019469" cy="4888125"/>
          </a:xfrm>
        </p:spPr>
        <p:txBody>
          <a:bodyPr vert="horz" lIns="91440" tIns="45720" rIns="91440" bIns="45720" rtlCol="0" anchor="b">
            <a:normAutofit/>
          </a:bodyPr>
          <a:lstStyle/>
          <a:p>
            <a:pPr algn="ctr"/>
            <a:r>
              <a:rPr lang="en-US" sz="4000" b="1" cap="all"/>
              <a:t>Diversity, Representation, and the Importance of Own Voice Authors</a:t>
            </a:r>
            <a:r>
              <a:rPr lang="en-US" sz="3600" b="1" cap="all"/>
              <a:t> </a:t>
            </a:r>
          </a:p>
        </p:txBody>
      </p:sp>
      <p:sp>
        <p:nvSpPr>
          <p:cNvPr id="71" name="Freeform 6">
            <a:extLst>
              <a:ext uri="{FF2B5EF4-FFF2-40B4-BE49-F238E27FC236}">
                <a16:creationId xmlns:a16="http://schemas.microsoft.com/office/drawing/2014/main" id="{C9BBC853-A4BE-4AA8-B127-DE79AC8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08E87BB-7DE9-4859-8BB9-A84AA7FC9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Graphic 6" descr="Books on shelf">
            <a:extLst>
              <a:ext uri="{FF2B5EF4-FFF2-40B4-BE49-F238E27FC236}">
                <a16:creationId xmlns:a16="http://schemas.microsoft.com/office/drawing/2014/main" id="{A25D9D9A-AF9D-488D-9670-2BADF1E590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403" y="1425173"/>
            <a:ext cx="4207669" cy="4207669"/>
          </a:xfrm>
          <a:prstGeom prst="rect">
            <a:avLst/>
          </a:prstGeom>
        </p:spPr>
      </p:pic>
      <p:pic>
        <p:nvPicPr>
          <p:cNvPr id="55" name="Picture 2" descr="Image result for carnegie library of pittsburgh logo">
            <a:extLst>
              <a:ext uri="{FF2B5EF4-FFF2-40B4-BE49-F238E27FC236}">
                <a16:creationId xmlns:a16="http://schemas.microsoft.com/office/drawing/2014/main" id="{4AD6B0C2-37B2-4E1E-BDB5-92BA6D160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27" y="5556133"/>
            <a:ext cx="1796911" cy="119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9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B6A2-AF62-41F8-AC96-99BF8BD8DF55}"/>
              </a:ext>
            </a:extLst>
          </p:cNvPr>
          <p:cNvSpPr>
            <a:spLocks noGrp="1"/>
          </p:cNvSpPr>
          <p:nvPr>
            <p:ph type="title"/>
          </p:nvPr>
        </p:nvSpPr>
        <p:spPr/>
        <p:txBody>
          <a:bodyPr/>
          <a:lstStyle/>
          <a:p>
            <a:pPr algn="ctr"/>
            <a:r>
              <a:rPr lang="en-US"/>
              <a:t>Things to Be Aware Of</a:t>
            </a:r>
            <a:endParaRPr lang="en-US" dirty="0"/>
          </a:p>
        </p:txBody>
      </p:sp>
      <p:pic>
        <p:nvPicPr>
          <p:cNvPr id="13" name="Picture 13">
            <a:extLst>
              <a:ext uri="{FF2B5EF4-FFF2-40B4-BE49-F238E27FC236}">
                <a16:creationId xmlns:a16="http://schemas.microsoft.com/office/drawing/2014/main" id="{6F89FB71-03CE-42C0-880E-3730C84E3724}"/>
              </a:ext>
            </a:extLst>
          </p:cNvPr>
          <p:cNvPicPr>
            <a:picLocks noChangeAspect="1"/>
          </p:cNvPicPr>
          <p:nvPr/>
        </p:nvPicPr>
        <p:blipFill>
          <a:blip r:embed="rId3"/>
          <a:stretch>
            <a:fillRect/>
          </a:stretch>
        </p:blipFill>
        <p:spPr>
          <a:xfrm>
            <a:off x="919162" y="5419725"/>
            <a:ext cx="1876425" cy="1257300"/>
          </a:xfrm>
          <a:prstGeom prst="rect">
            <a:avLst/>
          </a:prstGeom>
        </p:spPr>
      </p:pic>
      <p:sp>
        <p:nvSpPr>
          <p:cNvPr id="5" name="Content Placeholder 4">
            <a:extLst>
              <a:ext uri="{FF2B5EF4-FFF2-40B4-BE49-F238E27FC236}">
                <a16:creationId xmlns:a16="http://schemas.microsoft.com/office/drawing/2014/main" id="{A79E99A1-7497-4E45-8B69-7E86D55E7260}"/>
              </a:ext>
            </a:extLst>
          </p:cNvPr>
          <p:cNvSpPr>
            <a:spLocks noGrp="1"/>
          </p:cNvSpPr>
          <p:nvPr>
            <p:ph idx="1"/>
          </p:nvPr>
        </p:nvSpPr>
        <p:spPr>
          <a:xfrm>
            <a:off x="1300162" y="1845469"/>
            <a:ext cx="9601200" cy="3438525"/>
          </a:xfrm>
        </p:spPr>
        <p:txBody>
          <a:bodyPr vert="horz" lIns="91440" tIns="45720" rIns="91440" bIns="45720" rtlCol="0" anchor="t">
            <a:normAutofit/>
          </a:bodyPr>
          <a:lstStyle/>
          <a:p>
            <a:pPr marL="383540" indent="-383540"/>
            <a:r>
              <a:rPr lang="en-US" b="1">
                <a:ea typeface="+mn-lt"/>
                <a:cs typeface="+mn-lt"/>
              </a:rPr>
              <a:t>Brown washing</a:t>
            </a:r>
            <a:r>
              <a:rPr lang="en-US"/>
              <a:t>: Drawing a fictional character to be racially ambiguously brown for aesthetics or diversity</a:t>
            </a:r>
          </a:p>
          <a:p>
            <a:pPr marL="383540" indent="-383540"/>
            <a:r>
              <a:rPr lang="en-US"/>
              <a:t>Realistic fiction about police brutality and violence, dangerous neighborhoods, and traumatic life experiences</a:t>
            </a:r>
          </a:p>
          <a:p>
            <a:pPr marL="383540" indent="-383540"/>
            <a:r>
              <a:rPr lang="en-US"/>
              <a:t>Biographies, nonfiction, and historical fiction about slavery, civil rights, and athletes</a:t>
            </a:r>
          </a:p>
        </p:txBody>
      </p:sp>
      <p:sp>
        <p:nvSpPr>
          <p:cNvPr id="6" name="TextBox 5">
            <a:extLst>
              <a:ext uri="{FF2B5EF4-FFF2-40B4-BE49-F238E27FC236}">
                <a16:creationId xmlns:a16="http://schemas.microsoft.com/office/drawing/2014/main" id="{C516CFA8-2A6A-4732-B5E8-8321C3F52096}"/>
              </a:ext>
            </a:extLst>
          </p:cNvPr>
          <p:cNvSpPr txBox="1"/>
          <p:nvPr/>
        </p:nvSpPr>
        <p:spPr>
          <a:xfrm>
            <a:off x="1009650" y="4521993"/>
            <a:ext cx="103274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Children of color are vastly underrepresented in every other genre (science fiction, fantasy, graphic novels, etc.)</a:t>
            </a:r>
            <a:endParaRPr lang="en-US" sz="2400"/>
          </a:p>
        </p:txBody>
      </p:sp>
    </p:spTree>
    <p:extLst>
      <p:ext uri="{BB962C8B-B14F-4D97-AF65-F5344CB8AC3E}">
        <p14:creationId xmlns:p14="http://schemas.microsoft.com/office/powerpoint/2010/main" val="166319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466060-B0C6-491B-9A0D-E49F7564DFE0}"/>
              </a:ext>
            </a:extLst>
          </p:cNvPr>
          <p:cNvSpPr txBox="1"/>
          <p:nvPr/>
        </p:nvSpPr>
        <p:spPr>
          <a:xfrm>
            <a:off x="2224088" y="700087"/>
            <a:ext cx="80295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t>Own Voice</a:t>
            </a:r>
            <a:endParaRPr lang="en-US"/>
          </a:p>
        </p:txBody>
      </p:sp>
      <p:sp>
        <p:nvSpPr>
          <p:cNvPr id="5" name="TextBox 4">
            <a:extLst>
              <a:ext uri="{FF2B5EF4-FFF2-40B4-BE49-F238E27FC236}">
                <a16:creationId xmlns:a16="http://schemas.microsoft.com/office/drawing/2014/main" id="{CCF65DE6-09B9-4CF5-87F1-CB7559A2A55E}"/>
              </a:ext>
            </a:extLst>
          </p:cNvPr>
          <p:cNvSpPr txBox="1"/>
          <p:nvPr/>
        </p:nvSpPr>
        <p:spPr>
          <a:xfrm>
            <a:off x="2188369" y="1985962"/>
            <a:ext cx="841057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A book that features a diverse character that is written by an author of that same diverse background, particularly those from marginalized groups.</a:t>
            </a:r>
            <a:endParaRPr lang="en-US" sz="3200"/>
          </a:p>
        </p:txBody>
      </p:sp>
      <p:sp>
        <p:nvSpPr>
          <p:cNvPr id="2" name="TextBox 1">
            <a:extLst>
              <a:ext uri="{FF2B5EF4-FFF2-40B4-BE49-F238E27FC236}">
                <a16:creationId xmlns:a16="http://schemas.microsoft.com/office/drawing/2014/main" id="{CD0BC4E6-BB11-4843-B934-B3DACF132CB2}"/>
              </a:ext>
            </a:extLst>
          </p:cNvPr>
          <p:cNvSpPr txBox="1"/>
          <p:nvPr/>
        </p:nvSpPr>
        <p:spPr>
          <a:xfrm>
            <a:off x="1307307" y="4248150"/>
            <a:ext cx="9851227" cy="1738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"Even when portrayals of diverse characters by majority-group authors </a:t>
            </a:r>
            <a:r>
              <a:rPr lang="en-US" sz="1600" i="1">
                <a:ea typeface="+mn-lt"/>
                <a:cs typeface="+mn-lt"/>
              </a:rPr>
              <a:t>are </a:t>
            </a:r>
            <a:r>
              <a:rPr lang="en-US" sz="1600">
                <a:ea typeface="+mn-lt"/>
                <a:cs typeface="+mn-lt"/>
              </a:rPr>
              <a:t>respectfully and accurately done, there’s an extra degree of nuance and authority that comes with writing from lived experience. Those books that are #OwnVoices have an added richness to them precisely because the author shares an identity with the character. The author has the deepest possible understanding of the intricacies, the joys, the difficulties, the pride, the frustration, and every other possible facet of that particular life — because the author has actually lived it."  </a:t>
            </a:r>
            <a:endParaRPr lang="en-US">
              <a:ea typeface="+mn-lt"/>
              <a:cs typeface="+mn-lt"/>
            </a:endParaRPr>
          </a:p>
          <a:p>
            <a:pPr algn="ctr"/>
            <a:r>
              <a:rPr lang="en-US" sz="1100" b="1">
                <a:ea typeface="+mn-lt"/>
                <a:cs typeface="+mn-lt"/>
              </a:rPr>
              <a:t>SOURCE</a:t>
            </a:r>
            <a:r>
              <a:rPr lang="en-US" sz="1100">
                <a:ea typeface="+mn-lt"/>
                <a:cs typeface="+mn-lt"/>
              </a:rPr>
              <a:t>:</a:t>
            </a:r>
            <a:r>
              <a:rPr lang="en-US" sz="1100">
                <a:ea typeface="+mn-lt"/>
                <a:cs typeface="+mn-lt"/>
                <a:hlinkClick r:id="rId2"/>
              </a:rPr>
              <a:t>https://bluecrowpublishing.com/2018/03/30/what-does-ownvoices-mean/</a:t>
            </a:r>
            <a:endParaRPr lang="en-US" sz="1100"/>
          </a:p>
        </p:txBody>
      </p:sp>
      <p:pic>
        <p:nvPicPr>
          <p:cNvPr id="7" name="Picture 2" descr="Image result for carnegie library of pittsburgh logo">
            <a:extLst>
              <a:ext uri="{FF2B5EF4-FFF2-40B4-BE49-F238E27FC236}">
                <a16:creationId xmlns:a16="http://schemas.microsoft.com/office/drawing/2014/main" id="{7E887910-069D-489A-A2E3-453790A41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71" y="5612577"/>
            <a:ext cx="1796911" cy="119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9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F952FF3F-87F1-4AFA-930D-29899703B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690C5-5855-42AD-B92C-974557C1E880}"/>
              </a:ext>
            </a:extLst>
          </p:cNvPr>
          <p:cNvSpPr>
            <a:spLocks noGrp="1"/>
          </p:cNvSpPr>
          <p:nvPr>
            <p:ph type="title"/>
          </p:nvPr>
        </p:nvSpPr>
        <p:spPr>
          <a:xfrm>
            <a:off x="5053199" y="233362"/>
            <a:ext cx="6700650" cy="1485900"/>
          </a:xfrm>
        </p:spPr>
        <p:txBody>
          <a:bodyPr vert="horz" lIns="91440" tIns="45720" rIns="91440" bIns="45720" rtlCol="0">
            <a:normAutofit/>
          </a:bodyPr>
          <a:lstStyle/>
          <a:p>
            <a:pPr algn="ctr"/>
            <a:r>
              <a:rPr lang="en-US" sz="3400"/>
              <a:t>Diversity and Representation through Windows, Mirrors and Sliding Glass Doors</a:t>
            </a:r>
            <a:endParaRPr lang="en-US"/>
          </a:p>
        </p:txBody>
      </p:sp>
      <p:pic>
        <p:nvPicPr>
          <p:cNvPr id="18" name="Graphic 19" descr="Open book">
            <a:extLst>
              <a:ext uri="{FF2B5EF4-FFF2-40B4-BE49-F238E27FC236}">
                <a16:creationId xmlns:a16="http://schemas.microsoft.com/office/drawing/2014/main" id="{88A40C20-9B54-4BB8-911E-0A7F91ADC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276" y="1881930"/>
            <a:ext cx="3093388" cy="3093388"/>
          </a:xfrm>
          <a:prstGeom prst="rect">
            <a:avLst/>
          </a:prstGeom>
        </p:spPr>
      </p:pic>
      <p:sp>
        <p:nvSpPr>
          <p:cNvPr id="27" name="Rectangle 24">
            <a:extLst>
              <a:ext uri="{FF2B5EF4-FFF2-40B4-BE49-F238E27FC236}">
                <a16:creationId xmlns:a16="http://schemas.microsoft.com/office/drawing/2014/main" id="{88BEEE91-6C5E-437C-8C58-088B9B437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6514B83-F221-4B73-81D9-51C5D50F4AE1}"/>
              </a:ext>
            </a:extLst>
          </p:cNvPr>
          <p:cNvSpPr>
            <a:spLocks noGrp="1"/>
          </p:cNvSpPr>
          <p:nvPr>
            <p:ph idx="1"/>
          </p:nvPr>
        </p:nvSpPr>
        <p:spPr>
          <a:xfrm>
            <a:off x="5017481" y="2464594"/>
            <a:ext cx="6605400" cy="3581400"/>
          </a:xfrm>
        </p:spPr>
        <p:txBody>
          <a:bodyPr vert="horz" lIns="91440" tIns="45720" rIns="91440" bIns="45720" rtlCol="0" anchor="t">
            <a:normAutofit/>
          </a:bodyPr>
          <a:lstStyle/>
          <a:p>
            <a:pPr marL="0" indent="0">
              <a:buNone/>
            </a:pPr>
            <a:r>
              <a:rPr lang="en-US" sz="1700" b="1">
                <a:latin typeface="Times"/>
                <a:ea typeface="+mn-lt"/>
                <a:cs typeface="+mn-lt"/>
              </a:rPr>
              <a:t>"Books are sometimes windows, offering views of worlds that may be real or imagined, familiar or strange. These windows are also sliding glass doors, and readers have only to walk through in imagination to become part of whatever world has been created and recreated by the author. When lighting conditions are just right, however, a window can also be a mirror. Literature transforms human experience and reflects it back to us, and in that reflection,  we can see our own lives and experiences as part of the larger human experience. Reading, then, becomes a means of self-affirmation, and readers often seek their mirrors in books.”</a:t>
            </a:r>
          </a:p>
          <a:p>
            <a:pPr marL="0" indent="0">
              <a:buNone/>
            </a:pPr>
            <a:r>
              <a:rPr lang="en-US" sz="1700">
                <a:ea typeface="+mn-lt"/>
                <a:cs typeface="+mn-lt"/>
              </a:rPr>
              <a:t>                                                                     </a:t>
            </a:r>
            <a:r>
              <a:rPr lang="en-US" sz="1700">
                <a:latin typeface="Times"/>
                <a:ea typeface="+mn-lt"/>
                <a:cs typeface="+mn-lt"/>
              </a:rPr>
              <a:t>   -Rudine Simms Bishop</a:t>
            </a:r>
            <a:endParaRPr lang="en-US" sz="1700">
              <a:latin typeface="Times"/>
              <a:cs typeface="Times"/>
            </a:endParaRPr>
          </a:p>
          <a:p>
            <a:pPr marL="0" indent="0">
              <a:buNone/>
            </a:pPr>
            <a:endParaRPr lang="en-US" sz="1700">
              <a:latin typeface="Times"/>
              <a:cs typeface="Times"/>
            </a:endParaRPr>
          </a:p>
        </p:txBody>
      </p:sp>
      <p:pic>
        <p:nvPicPr>
          <p:cNvPr id="4" name="Picture 2" descr="Image result for carnegie library of pittsburgh logo">
            <a:extLst>
              <a:ext uri="{FF2B5EF4-FFF2-40B4-BE49-F238E27FC236}">
                <a16:creationId xmlns:a16="http://schemas.microsoft.com/office/drawing/2014/main" id="{0AD51740-9D84-4D6F-AC50-7D28FFCD2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14" y="5494681"/>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8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2DB1C581-CD33-4C5F-9470-11F7AF58440B}"/>
              </a:ext>
            </a:extLst>
          </p:cNvPr>
          <p:cNvSpPr/>
          <p:nvPr/>
        </p:nvSpPr>
        <p:spPr>
          <a:xfrm>
            <a:off x="2150269" y="197643"/>
            <a:ext cx="4012404" cy="3798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74B201-735A-4BF5-9636-5618849F0F09}"/>
              </a:ext>
            </a:extLst>
          </p:cNvPr>
          <p:cNvSpPr/>
          <p:nvPr/>
        </p:nvSpPr>
        <p:spPr>
          <a:xfrm>
            <a:off x="3031333" y="2578895"/>
            <a:ext cx="4345779" cy="42743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8CADEA2-F0EF-4490-B114-ABD69490575A}"/>
              </a:ext>
            </a:extLst>
          </p:cNvPr>
          <p:cNvSpPr/>
          <p:nvPr/>
        </p:nvSpPr>
        <p:spPr>
          <a:xfrm>
            <a:off x="5210174" y="769143"/>
            <a:ext cx="4202905" cy="4167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screenshot of a cell phone&#10;&#10;Description generated with very high confidence">
            <a:extLst>
              <a:ext uri="{FF2B5EF4-FFF2-40B4-BE49-F238E27FC236}">
                <a16:creationId xmlns:a16="http://schemas.microsoft.com/office/drawing/2014/main" id="{BAA9F8CB-2049-4DE1-9CFD-C39C336A5606}"/>
              </a:ext>
            </a:extLst>
          </p:cNvPr>
          <p:cNvPicPr>
            <a:picLocks noChangeAspect="1"/>
          </p:cNvPicPr>
          <p:nvPr/>
        </p:nvPicPr>
        <p:blipFill>
          <a:blip r:embed="rId3"/>
          <a:stretch>
            <a:fillRect/>
          </a:stretch>
        </p:blipFill>
        <p:spPr>
          <a:xfrm rot="-900000">
            <a:off x="2855119" y="736292"/>
            <a:ext cx="2159794" cy="1813543"/>
          </a:xfrm>
          <a:prstGeom prst="rect">
            <a:avLst/>
          </a:prstGeom>
        </p:spPr>
      </p:pic>
      <p:pic>
        <p:nvPicPr>
          <p:cNvPr id="14" name="Picture 14" descr="A picture containing photo, indoor, showing, posing&#10;&#10;Description generated with very high confidence">
            <a:extLst>
              <a:ext uri="{FF2B5EF4-FFF2-40B4-BE49-F238E27FC236}">
                <a16:creationId xmlns:a16="http://schemas.microsoft.com/office/drawing/2014/main" id="{C5FF18F5-5FC4-44A0-BD37-F8EC88E0106C}"/>
              </a:ext>
            </a:extLst>
          </p:cNvPr>
          <p:cNvPicPr>
            <a:picLocks noChangeAspect="1"/>
          </p:cNvPicPr>
          <p:nvPr/>
        </p:nvPicPr>
        <p:blipFill>
          <a:blip r:embed="rId4"/>
          <a:stretch>
            <a:fillRect/>
          </a:stretch>
        </p:blipFill>
        <p:spPr>
          <a:xfrm rot="1140000">
            <a:off x="6701011" y="1291989"/>
            <a:ext cx="1933576" cy="2459525"/>
          </a:xfrm>
          <a:prstGeom prst="rect">
            <a:avLst/>
          </a:prstGeom>
        </p:spPr>
      </p:pic>
      <p:pic>
        <p:nvPicPr>
          <p:cNvPr id="16" name="Picture 16">
            <a:extLst>
              <a:ext uri="{FF2B5EF4-FFF2-40B4-BE49-F238E27FC236}">
                <a16:creationId xmlns:a16="http://schemas.microsoft.com/office/drawing/2014/main" id="{B29E889B-28D1-4F0A-9F46-E7E8F4517B47}"/>
              </a:ext>
            </a:extLst>
          </p:cNvPr>
          <p:cNvPicPr>
            <a:picLocks noChangeAspect="1"/>
          </p:cNvPicPr>
          <p:nvPr/>
        </p:nvPicPr>
        <p:blipFill>
          <a:blip r:embed="rId5"/>
          <a:stretch>
            <a:fillRect/>
          </a:stretch>
        </p:blipFill>
        <p:spPr>
          <a:xfrm rot="-300000">
            <a:off x="4021931" y="4125907"/>
            <a:ext cx="1766888" cy="2166154"/>
          </a:xfrm>
          <a:prstGeom prst="rect">
            <a:avLst/>
          </a:prstGeom>
        </p:spPr>
      </p:pic>
      <p:sp>
        <p:nvSpPr>
          <p:cNvPr id="20" name="Title 1">
            <a:extLst>
              <a:ext uri="{FF2B5EF4-FFF2-40B4-BE49-F238E27FC236}">
                <a16:creationId xmlns:a16="http://schemas.microsoft.com/office/drawing/2014/main" id="{53C59A86-ABC4-4D28-8790-85504E4913F9}"/>
              </a:ext>
            </a:extLst>
          </p:cNvPr>
          <p:cNvSpPr>
            <a:spLocks noGrp="1"/>
          </p:cNvSpPr>
          <p:nvPr>
            <p:ph type="title"/>
          </p:nvPr>
        </p:nvSpPr>
        <p:spPr>
          <a:xfrm>
            <a:off x="8269239" y="388144"/>
            <a:ext cx="3371290" cy="497682"/>
          </a:xfrm>
        </p:spPr>
        <p:txBody>
          <a:bodyPr>
            <a:normAutofit fontScale="90000"/>
          </a:bodyPr>
          <a:lstStyle/>
          <a:p>
            <a:pPr algn="ctr"/>
            <a:r>
              <a:rPr lang="en-US"/>
              <a:t>Applications</a:t>
            </a:r>
          </a:p>
        </p:txBody>
      </p:sp>
      <p:sp>
        <p:nvSpPr>
          <p:cNvPr id="23" name="Arrow: Left 22">
            <a:extLst>
              <a:ext uri="{FF2B5EF4-FFF2-40B4-BE49-F238E27FC236}">
                <a16:creationId xmlns:a16="http://schemas.microsoft.com/office/drawing/2014/main" id="{2445FE81-9613-4B75-8E62-0164F27719CE}"/>
              </a:ext>
            </a:extLst>
          </p:cNvPr>
          <p:cNvSpPr/>
          <p:nvPr/>
        </p:nvSpPr>
        <p:spPr>
          <a:xfrm>
            <a:off x="6214015" y="4984528"/>
            <a:ext cx="3131342" cy="1559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Insert your organization here!</a:t>
            </a:r>
          </a:p>
        </p:txBody>
      </p:sp>
    </p:spTree>
    <p:extLst>
      <p:ext uri="{BB962C8B-B14F-4D97-AF65-F5344CB8AC3E}">
        <p14:creationId xmlns:p14="http://schemas.microsoft.com/office/powerpoint/2010/main" val="229787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9B2C-C71E-4B9B-8FD9-ED5F4E178820}"/>
              </a:ext>
            </a:extLst>
          </p:cNvPr>
          <p:cNvSpPr>
            <a:spLocks noGrp="1"/>
          </p:cNvSpPr>
          <p:nvPr>
            <p:ph type="title"/>
          </p:nvPr>
        </p:nvSpPr>
        <p:spPr/>
        <p:txBody>
          <a:bodyPr/>
          <a:lstStyle/>
          <a:p>
            <a:pPr algn="ctr"/>
            <a:r>
              <a:rPr lang="en-US" dirty="0"/>
              <a:t>Diversity Audit</a:t>
            </a:r>
          </a:p>
        </p:txBody>
      </p:sp>
      <p:pic>
        <p:nvPicPr>
          <p:cNvPr id="4" name="Picture 5" descr="A screenshot of a cell phone&#10;&#10;Description generated with very high confidence">
            <a:extLst>
              <a:ext uri="{FF2B5EF4-FFF2-40B4-BE49-F238E27FC236}">
                <a16:creationId xmlns:a16="http://schemas.microsoft.com/office/drawing/2014/main" id="{A913D61E-A9F3-40AB-BC49-8FC16EBB521F}"/>
              </a:ext>
            </a:extLst>
          </p:cNvPr>
          <p:cNvPicPr>
            <a:picLocks noGrp="1" noChangeAspect="1"/>
          </p:cNvPicPr>
          <p:nvPr>
            <p:ph idx="1"/>
          </p:nvPr>
        </p:nvPicPr>
        <p:blipFill>
          <a:blip r:embed="rId2"/>
          <a:stretch>
            <a:fillRect/>
          </a:stretch>
        </p:blipFill>
        <p:spPr>
          <a:xfrm>
            <a:off x="2005715" y="1659194"/>
            <a:ext cx="8320679" cy="4208207"/>
          </a:xfrm>
          <a:prstGeom prst="rect">
            <a:avLst/>
          </a:prstGeom>
        </p:spPr>
      </p:pic>
      <p:pic>
        <p:nvPicPr>
          <p:cNvPr id="5" name="Picture 2" descr="Image result for carnegie library of pittsburgh logo">
            <a:extLst>
              <a:ext uri="{FF2B5EF4-FFF2-40B4-BE49-F238E27FC236}">
                <a16:creationId xmlns:a16="http://schemas.microsoft.com/office/drawing/2014/main" id="{12447858-BA37-4510-8361-41548C4D2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80" y="5569632"/>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9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9B2C-C71E-4B9B-8FD9-ED5F4E178820}"/>
              </a:ext>
            </a:extLst>
          </p:cNvPr>
          <p:cNvSpPr>
            <a:spLocks noGrp="1"/>
          </p:cNvSpPr>
          <p:nvPr>
            <p:ph type="title"/>
          </p:nvPr>
        </p:nvSpPr>
        <p:spPr>
          <a:xfrm>
            <a:off x="1371600" y="685800"/>
            <a:ext cx="9601200" cy="1485900"/>
          </a:xfrm>
        </p:spPr>
        <p:txBody>
          <a:bodyPr/>
          <a:lstStyle/>
          <a:p>
            <a:pPr algn="ctr"/>
            <a:r>
              <a:rPr lang="en-US"/>
              <a:t>Collection Evaluation</a:t>
            </a:r>
          </a:p>
        </p:txBody>
      </p:sp>
      <p:pic>
        <p:nvPicPr>
          <p:cNvPr id="5" name="Picture 2" descr="Image result for carnegie library of pittsburgh logo">
            <a:extLst>
              <a:ext uri="{FF2B5EF4-FFF2-40B4-BE49-F238E27FC236}">
                <a16:creationId xmlns:a16="http://schemas.microsoft.com/office/drawing/2014/main" id="{12447858-BA37-4510-8361-41548C4D2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80" y="5569632"/>
            <a:ext cx="1870652" cy="1247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 close up of a sign&#10;&#10;Description generated with high confidence">
            <a:extLst>
              <a:ext uri="{FF2B5EF4-FFF2-40B4-BE49-F238E27FC236}">
                <a16:creationId xmlns:a16="http://schemas.microsoft.com/office/drawing/2014/main" id="{BFBBE0F0-E438-442B-BA6E-C9344292A197}"/>
              </a:ext>
            </a:extLst>
          </p:cNvPr>
          <p:cNvPicPr>
            <a:picLocks noGrp="1" noChangeAspect="1"/>
          </p:cNvPicPr>
          <p:nvPr>
            <p:ph idx="1"/>
          </p:nvPr>
        </p:nvPicPr>
        <p:blipFill>
          <a:blip r:embed="rId3"/>
          <a:stretch>
            <a:fillRect/>
          </a:stretch>
        </p:blipFill>
        <p:spPr>
          <a:xfrm>
            <a:off x="1018428" y="1577873"/>
            <a:ext cx="2901284" cy="3531701"/>
          </a:xfrm>
          <a:prstGeom prst="rect">
            <a:avLst/>
          </a:prstGeom>
        </p:spPr>
      </p:pic>
      <p:pic>
        <p:nvPicPr>
          <p:cNvPr id="9" name="Picture 9" descr="A close up of text on a white background&#10;&#10;Description generated with high confidence">
            <a:extLst>
              <a:ext uri="{FF2B5EF4-FFF2-40B4-BE49-F238E27FC236}">
                <a16:creationId xmlns:a16="http://schemas.microsoft.com/office/drawing/2014/main" id="{3B352173-D4DD-4FD3-AAAF-29083F7D5B8C}"/>
              </a:ext>
            </a:extLst>
          </p:cNvPr>
          <p:cNvPicPr>
            <a:picLocks noChangeAspect="1"/>
          </p:cNvPicPr>
          <p:nvPr/>
        </p:nvPicPr>
        <p:blipFill>
          <a:blip r:embed="rId4"/>
          <a:stretch>
            <a:fillRect/>
          </a:stretch>
        </p:blipFill>
        <p:spPr>
          <a:xfrm>
            <a:off x="4543586" y="1879137"/>
            <a:ext cx="3078996" cy="3099725"/>
          </a:xfrm>
          <a:prstGeom prst="rect">
            <a:avLst/>
          </a:prstGeom>
        </p:spPr>
      </p:pic>
      <p:pic>
        <p:nvPicPr>
          <p:cNvPr id="11" name="Picture 11" descr="A close up of a sign&#10;&#10;Description generated with high confidence">
            <a:extLst>
              <a:ext uri="{FF2B5EF4-FFF2-40B4-BE49-F238E27FC236}">
                <a16:creationId xmlns:a16="http://schemas.microsoft.com/office/drawing/2014/main" id="{DE666890-D363-4BF9-BEF6-1A89CCCADA6C}"/>
              </a:ext>
            </a:extLst>
          </p:cNvPr>
          <p:cNvPicPr>
            <a:picLocks noChangeAspect="1"/>
          </p:cNvPicPr>
          <p:nvPr/>
        </p:nvPicPr>
        <p:blipFill>
          <a:blip r:embed="rId5"/>
          <a:stretch>
            <a:fillRect/>
          </a:stretch>
        </p:blipFill>
        <p:spPr>
          <a:xfrm>
            <a:off x="8159857" y="1579116"/>
            <a:ext cx="2743200" cy="3544784"/>
          </a:xfrm>
          <a:prstGeom prst="rect">
            <a:avLst/>
          </a:prstGeom>
        </p:spPr>
      </p:pic>
    </p:spTree>
    <p:extLst>
      <p:ext uri="{BB962C8B-B14F-4D97-AF65-F5344CB8AC3E}">
        <p14:creationId xmlns:p14="http://schemas.microsoft.com/office/powerpoint/2010/main" val="319509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3">
            <a:extLst>
              <a:ext uri="{FF2B5EF4-FFF2-40B4-BE49-F238E27FC236}">
                <a16:creationId xmlns:a16="http://schemas.microsoft.com/office/drawing/2014/main" id="{5E574D91-1EA5-4F83-9A11-2D9288764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D5A10F2A-A18F-40B6-8D95-A88764B08985}"/>
              </a:ext>
            </a:extLst>
          </p:cNvPr>
          <p:cNvSpPr txBox="1">
            <a:spLocks/>
          </p:cNvSpPr>
          <p:nvPr/>
        </p:nvSpPr>
        <p:spPr>
          <a:xfrm>
            <a:off x="6212206" y="260075"/>
            <a:ext cx="4959433" cy="1714161"/>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89000"/>
              </a:lnSpc>
              <a:spcBef>
                <a:spcPct val="0"/>
              </a:spcBef>
              <a:spcAft>
                <a:spcPts val="600"/>
              </a:spcAft>
            </a:pPr>
            <a:r>
              <a:rPr lang="en-US" sz="4400" b="1">
                <a:solidFill>
                  <a:schemeClr val="tx2"/>
                </a:solidFill>
                <a:latin typeface="+mj-lt"/>
                <a:ea typeface="+mj-ea"/>
                <a:cs typeface="+mj-cs"/>
              </a:rPr>
              <a:t>Why We're Doing This Work</a:t>
            </a:r>
            <a:endParaRPr lang="en-US">
              <a:ea typeface="+mj-ea"/>
              <a:cs typeface="+mj-cs"/>
            </a:endParaRPr>
          </a:p>
        </p:txBody>
      </p:sp>
      <p:sp>
        <p:nvSpPr>
          <p:cNvPr id="8" name="Text Placeholder 2">
            <a:extLst>
              <a:ext uri="{FF2B5EF4-FFF2-40B4-BE49-F238E27FC236}">
                <a16:creationId xmlns:a16="http://schemas.microsoft.com/office/drawing/2014/main" id="{7491C577-D529-409B-9656-92DCC72836D9}"/>
              </a:ext>
            </a:extLst>
          </p:cNvPr>
          <p:cNvSpPr txBox="1">
            <a:spLocks/>
          </p:cNvSpPr>
          <p:nvPr/>
        </p:nvSpPr>
        <p:spPr>
          <a:xfrm>
            <a:off x="5802101" y="1757250"/>
            <a:ext cx="5927585" cy="461784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defTabSz="914400">
              <a:spcAft>
                <a:spcPts val="200"/>
              </a:spcAft>
              <a:buFont typeface="Wingdings"/>
              <a:buChar char="§"/>
            </a:pPr>
            <a:r>
              <a:rPr lang="en-US" b="1">
                <a:solidFill>
                  <a:schemeClr val="tx2"/>
                </a:solidFill>
                <a:latin typeface="Franklin Gothic Book"/>
                <a:cs typeface="Times"/>
              </a:rPr>
              <a:t>67% of PPS Students are non-white (53% African American and 14% "other races")</a:t>
            </a:r>
          </a:p>
          <a:p>
            <a:pPr defTabSz="914400">
              <a:spcAft>
                <a:spcPts val="200"/>
              </a:spcAft>
            </a:pPr>
            <a:endParaRPr lang="en-US" b="1">
              <a:solidFill>
                <a:schemeClr val="tx2"/>
              </a:solidFill>
              <a:latin typeface="Franklin Gothic Book"/>
              <a:cs typeface="Times"/>
            </a:endParaRPr>
          </a:p>
          <a:p>
            <a:pPr marL="383540" indent="-383540" defTabSz="914400">
              <a:spcAft>
                <a:spcPts val="200"/>
              </a:spcAft>
              <a:buFont typeface="Wingdings" panose="020B0503020102020204" pitchFamily="34" charset="0"/>
              <a:buChar char="§"/>
            </a:pPr>
            <a:r>
              <a:rPr lang="en-US" b="1">
                <a:solidFill>
                  <a:schemeClr val="tx2"/>
                </a:solidFill>
                <a:latin typeface="Franklin Gothic Book"/>
                <a:cs typeface="Times"/>
              </a:rPr>
              <a:t> #1 District Goal for PPS is to increase proficiency in literacy for all students</a:t>
            </a:r>
          </a:p>
          <a:p>
            <a:pPr defTabSz="914400">
              <a:spcAft>
                <a:spcPts val="200"/>
              </a:spcAft>
            </a:pPr>
            <a:endParaRPr lang="en-US" b="1">
              <a:solidFill>
                <a:schemeClr val="tx2"/>
              </a:solidFill>
              <a:latin typeface="Franklin Gothic Book"/>
              <a:cs typeface="Times"/>
            </a:endParaRPr>
          </a:p>
          <a:p>
            <a:pPr marL="383540" indent="-383540" defTabSz="914400">
              <a:spcAft>
                <a:spcPts val="200"/>
              </a:spcAft>
              <a:buFont typeface="Wingdings"/>
              <a:buChar char="§"/>
            </a:pPr>
            <a:r>
              <a:rPr lang="en-US" b="1">
                <a:solidFill>
                  <a:schemeClr val="tx2"/>
                </a:solidFill>
                <a:latin typeface="Franklin Gothic Book"/>
                <a:cs typeface="Times"/>
              </a:rPr>
              <a:t> #4 District Goal is to eliminate racial disparity in achievement levels of African-American students</a:t>
            </a:r>
          </a:p>
          <a:p>
            <a:pPr marL="383540" indent="-383540" defTabSz="914400">
              <a:spcAft>
                <a:spcPts val="200"/>
              </a:spcAft>
              <a:buFont typeface="Wingdings"/>
              <a:buChar char="§"/>
            </a:pPr>
            <a:endParaRPr lang="en-US" b="1">
              <a:solidFill>
                <a:schemeClr val="tx2"/>
              </a:solidFill>
              <a:latin typeface="Franklin Gothic Book"/>
              <a:cs typeface="Times"/>
            </a:endParaRPr>
          </a:p>
          <a:p>
            <a:pPr marL="383540" indent="-383540" defTabSz="914400">
              <a:spcAft>
                <a:spcPts val="200"/>
              </a:spcAft>
              <a:buFont typeface="Wingdings"/>
              <a:buChar char="§"/>
            </a:pPr>
            <a:r>
              <a:rPr lang="en-US" b="1">
                <a:solidFill>
                  <a:schemeClr val="tx2"/>
                </a:solidFill>
                <a:latin typeface="Franklin Gothic Book"/>
                <a:cs typeface="Times"/>
              </a:rPr>
              <a:t>Reports show that when students have positive racial identity, they perform better in academic spaces</a:t>
            </a:r>
          </a:p>
          <a:p>
            <a:pPr marL="383540" indent="-383540" defTabSz="914400">
              <a:spcAft>
                <a:spcPts val="200"/>
              </a:spcAft>
              <a:buFont typeface="Wingdings"/>
              <a:buChar char="§"/>
            </a:pPr>
            <a:endParaRPr lang="en-US" b="1">
              <a:solidFill>
                <a:schemeClr val="tx2"/>
              </a:solidFill>
              <a:cs typeface="Times"/>
            </a:endParaRPr>
          </a:p>
          <a:p>
            <a:pPr marL="383540" indent="-383540" defTabSz="914400">
              <a:spcAft>
                <a:spcPts val="200"/>
              </a:spcAft>
              <a:buFont typeface="Wingdings"/>
              <a:buChar char="§"/>
            </a:pPr>
            <a:r>
              <a:rPr lang="en-US" b="1">
                <a:solidFill>
                  <a:schemeClr val="tx2"/>
                </a:solidFill>
                <a:cs typeface="Times"/>
              </a:rPr>
              <a:t>Students who do not read during summer vacation loose an average of one month of academic progress over the summer* </a:t>
            </a:r>
          </a:p>
          <a:p>
            <a:pPr marL="383540" indent="-383540" defTabSz="914400">
              <a:spcAft>
                <a:spcPts val="200"/>
              </a:spcAft>
              <a:buFont typeface="Franklin Gothic Book" panose="020B0503020102020204" pitchFamily="34" charset="0"/>
            </a:pPr>
            <a:endParaRPr lang="en-US" sz="1500">
              <a:solidFill>
                <a:schemeClr val="tx2"/>
              </a:solidFill>
            </a:endParaRPr>
          </a:p>
        </p:txBody>
      </p:sp>
      <p:sp>
        <p:nvSpPr>
          <p:cNvPr id="34" name="Rectangle 25">
            <a:extLst>
              <a:ext uri="{FF2B5EF4-FFF2-40B4-BE49-F238E27FC236}">
                <a16:creationId xmlns:a16="http://schemas.microsoft.com/office/drawing/2014/main" id="{7F40736D-9F46-4CE9-A931-25D43AD3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phic 18" descr="Books">
            <a:extLst>
              <a:ext uri="{FF2B5EF4-FFF2-40B4-BE49-F238E27FC236}">
                <a16:creationId xmlns:a16="http://schemas.microsoft.com/office/drawing/2014/main" id="{7CC68244-8F19-49AB-9048-221B449E87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652" y="955609"/>
            <a:ext cx="4812574" cy="4812574"/>
          </a:xfrm>
          <a:prstGeom prst="rect">
            <a:avLst/>
          </a:prstGeom>
        </p:spPr>
      </p:pic>
      <p:pic>
        <p:nvPicPr>
          <p:cNvPr id="35" name="Picture 35">
            <a:extLst>
              <a:ext uri="{FF2B5EF4-FFF2-40B4-BE49-F238E27FC236}">
                <a16:creationId xmlns:a16="http://schemas.microsoft.com/office/drawing/2014/main" id="{2D9516E2-E492-4D64-9630-037C403FF311}"/>
              </a:ext>
            </a:extLst>
          </p:cNvPr>
          <p:cNvPicPr>
            <a:picLocks noChangeAspect="1"/>
          </p:cNvPicPr>
          <p:nvPr/>
        </p:nvPicPr>
        <p:blipFill>
          <a:blip r:embed="rId4"/>
          <a:stretch>
            <a:fillRect/>
          </a:stretch>
        </p:blipFill>
        <p:spPr>
          <a:xfrm>
            <a:off x="94633" y="5765815"/>
            <a:ext cx="1624781" cy="1095654"/>
          </a:xfrm>
          <a:prstGeom prst="rect">
            <a:avLst/>
          </a:prstGeom>
        </p:spPr>
      </p:pic>
      <p:sp>
        <p:nvSpPr>
          <p:cNvPr id="2" name="TextBox 1">
            <a:extLst>
              <a:ext uri="{FF2B5EF4-FFF2-40B4-BE49-F238E27FC236}">
                <a16:creationId xmlns:a16="http://schemas.microsoft.com/office/drawing/2014/main" id="{EE057F89-85A0-4E7B-91E9-EAB2557C6957}"/>
              </a:ext>
            </a:extLst>
          </p:cNvPr>
          <p:cNvSpPr txBox="1"/>
          <p:nvPr/>
        </p:nvSpPr>
        <p:spPr>
          <a:xfrm>
            <a:off x="6260306" y="6045994"/>
            <a:ext cx="501729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hlinkClick r:id="rId5"/>
              </a:rPr>
              <a:t>http://www.readingrockets.org/article/summer-reading-loss</a:t>
            </a:r>
            <a:endParaRPr lang="en-US" sz="800"/>
          </a:p>
        </p:txBody>
      </p:sp>
    </p:spTree>
    <p:extLst>
      <p:ext uri="{BB962C8B-B14F-4D97-AF65-F5344CB8AC3E}">
        <p14:creationId xmlns:p14="http://schemas.microsoft.com/office/powerpoint/2010/main" val="2349350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9B2C-C71E-4B9B-8FD9-ED5F4E178820}"/>
              </a:ext>
            </a:extLst>
          </p:cNvPr>
          <p:cNvSpPr>
            <a:spLocks noGrp="1"/>
          </p:cNvSpPr>
          <p:nvPr>
            <p:ph type="title"/>
          </p:nvPr>
        </p:nvSpPr>
        <p:spPr>
          <a:xfrm>
            <a:off x="1639711" y="135467"/>
            <a:ext cx="9601200" cy="1485900"/>
          </a:xfrm>
        </p:spPr>
        <p:txBody>
          <a:bodyPr>
            <a:normAutofit/>
          </a:bodyPr>
          <a:lstStyle/>
          <a:p>
            <a:pPr algn="ctr"/>
            <a:r>
              <a:rPr lang="en-US"/>
              <a:t>What This Looks Like in Practice</a:t>
            </a:r>
            <a:br>
              <a:rPr lang="en-US"/>
            </a:br>
            <a:endParaRPr lang="en-US"/>
          </a:p>
        </p:txBody>
      </p:sp>
      <p:pic>
        <p:nvPicPr>
          <p:cNvPr id="5" name="Picture 2" descr="Image result for carnegie library of pittsburgh logo">
            <a:extLst>
              <a:ext uri="{FF2B5EF4-FFF2-40B4-BE49-F238E27FC236}">
                <a16:creationId xmlns:a16="http://schemas.microsoft.com/office/drawing/2014/main" id="{8608F81D-0DBE-4409-A7A2-B16C9D96C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55" y="5544648"/>
            <a:ext cx="1870652" cy="1247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 picture containing person, man, indoor, sitting&#10;&#10;Description generated with very high confidence">
            <a:extLst>
              <a:ext uri="{FF2B5EF4-FFF2-40B4-BE49-F238E27FC236}">
                <a16:creationId xmlns:a16="http://schemas.microsoft.com/office/drawing/2014/main" id="{2A96F43D-BDCE-4AFD-BE8E-1F1552B982EE}"/>
              </a:ext>
            </a:extLst>
          </p:cNvPr>
          <p:cNvPicPr>
            <a:picLocks noChangeAspect="1"/>
          </p:cNvPicPr>
          <p:nvPr/>
        </p:nvPicPr>
        <p:blipFill>
          <a:blip r:embed="rId4"/>
          <a:stretch>
            <a:fillRect/>
          </a:stretch>
        </p:blipFill>
        <p:spPr>
          <a:xfrm>
            <a:off x="3539067" y="1361119"/>
            <a:ext cx="5297310" cy="3049209"/>
          </a:xfrm>
          <a:prstGeom prst="rect">
            <a:avLst/>
          </a:prstGeom>
        </p:spPr>
      </p:pic>
      <p:sp>
        <p:nvSpPr>
          <p:cNvPr id="9" name="TextBox 8">
            <a:extLst>
              <a:ext uri="{FF2B5EF4-FFF2-40B4-BE49-F238E27FC236}">
                <a16:creationId xmlns:a16="http://schemas.microsoft.com/office/drawing/2014/main" id="{AE56950D-93E9-4593-8A54-DCF9E35C2E8A}"/>
              </a:ext>
            </a:extLst>
          </p:cNvPr>
          <p:cNvSpPr txBox="1"/>
          <p:nvPr/>
        </p:nvSpPr>
        <p:spPr>
          <a:xfrm>
            <a:off x="3637845" y="4428067"/>
            <a:ext cx="65108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hlinkClick r:id="rId5"/>
              </a:rPr>
              <a:t>https://abookandahug.com/crown-ode-fresh-cut/</a:t>
            </a:r>
            <a:endParaRPr lang="en-US" sz="1050"/>
          </a:p>
        </p:txBody>
      </p:sp>
      <p:pic>
        <p:nvPicPr>
          <p:cNvPr id="10" name="Picture 10" descr="A close up of text on a white background&#10;&#10;Description generated with very high confidence">
            <a:extLst>
              <a:ext uri="{FF2B5EF4-FFF2-40B4-BE49-F238E27FC236}">
                <a16:creationId xmlns:a16="http://schemas.microsoft.com/office/drawing/2014/main" id="{942F1AD8-36C7-42A8-933B-88F0639EC96C}"/>
              </a:ext>
            </a:extLst>
          </p:cNvPr>
          <p:cNvPicPr>
            <a:picLocks noChangeAspect="1"/>
          </p:cNvPicPr>
          <p:nvPr/>
        </p:nvPicPr>
        <p:blipFill>
          <a:blip r:embed="rId6"/>
          <a:stretch>
            <a:fillRect/>
          </a:stretch>
        </p:blipFill>
        <p:spPr>
          <a:xfrm>
            <a:off x="1256639" y="877711"/>
            <a:ext cx="2016390" cy="3239911"/>
          </a:xfrm>
          <a:prstGeom prst="rect">
            <a:avLst/>
          </a:prstGeom>
        </p:spPr>
      </p:pic>
      <p:pic>
        <p:nvPicPr>
          <p:cNvPr id="12" name="Picture 12" descr="A picture containing text&#10;&#10;Description generated with high confidence">
            <a:extLst>
              <a:ext uri="{FF2B5EF4-FFF2-40B4-BE49-F238E27FC236}">
                <a16:creationId xmlns:a16="http://schemas.microsoft.com/office/drawing/2014/main" id="{B595B903-07BB-4586-9DA7-11CACAB299E0}"/>
              </a:ext>
            </a:extLst>
          </p:cNvPr>
          <p:cNvPicPr>
            <a:picLocks noChangeAspect="1"/>
          </p:cNvPicPr>
          <p:nvPr/>
        </p:nvPicPr>
        <p:blipFill>
          <a:blip r:embed="rId7"/>
          <a:stretch>
            <a:fillRect/>
          </a:stretch>
        </p:blipFill>
        <p:spPr>
          <a:xfrm>
            <a:off x="9098844" y="955067"/>
            <a:ext cx="2743200" cy="2182091"/>
          </a:xfrm>
          <a:prstGeom prst="rect">
            <a:avLst/>
          </a:prstGeom>
        </p:spPr>
      </p:pic>
      <p:sp>
        <p:nvSpPr>
          <p:cNvPr id="16" name="TextBox 15">
            <a:extLst>
              <a:ext uri="{FF2B5EF4-FFF2-40B4-BE49-F238E27FC236}">
                <a16:creationId xmlns:a16="http://schemas.microsoft.com/office/drawing/2014/main" id="{968BEC93-79BF-4AD7-94B2-4F2E7ECFDFE9}"/>
              </a:ext>
            </a:extLst>
          </p:cNvPr>
          <p:cNvSpPr txBox="1"/>
          <p:nvPr/>
        </p:nvSpPr>
        <p:spPr>
          <a:xfrm>
            <a:off x="861485" y="5024260"/>
            <a:ext cx="109135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Euphemia"/>
                <a:ea typeface="+mn-lt"/>
                <a:cs typeface="+mn-lt"/>
              </a:rPr>
              <a:t>"I liked the content of the books that were selected. I appreciated that they were culturally relevant to my students."</a:t>
            </a:r>
            <a:endParaRPr lang="en-US" b="1">
              <a:latin typeface="Euphemia"/>
            </a:endParaRPr>
          </a:p>
          <a:p>
            <a:pPr algn="ctr"/>
            <a:r>
              <a:rPr lang="en-US" b="1">
                <a:latin typeface="Euphemia"/>
              </a:rPr>
              <a:t>                                 </a:t>
            </a:r>
            <a:r>
              <a:rPr lang="en-US">
                <a:latin typeface="Euphemia"/>
              </a:rPr>
              <a:t>            </a:t>
            </a:r>
            <a:r>
              <a:rPr lang="en-US" sz="1600">
                <a:latin typeface="Euphemia"/>
              </a:rPr>
              <a:t>  - 3rd grade teacher at PPS Weil</a:t>
            </a:r>
          </a:p>
        </p:txBody>
      </p:sp>
      <p:sp>
        <p:nvSpPr>
          <p:cNvPr id="18" name="TextBox 17">
            <a:extLst>
              <a:ext uri="{FF2B5EF4-FFF2-40B4-BE49-F238E27FC236}">
                <a16:creationId xmlns:a16="http://schemas.microsoft.com/office/drawing/2014/main" id="{D459AB46-5BCF-4ACB-AACF-6664361137CD}"/>
              </a:ext>
            </a:extLst>
          </p:cNvPr>
          <p:cNvSpPr txBox="1"/>
          <p:nvPr/>
        </p:nvSpPr>
        <p:spPr>
          <a:xfrm>
            <a:off x="623358" y="406646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a:t>-</a:t>
            </a:r>
            <a:r>
              <a:rPr lang="en-US" sz="1200"/>
              <a:t>3rd grader at PPS Weil</a:t>
            </a:r>
            <a:endParaRPr lang="en-US"/>
          </a:p>
        </p:txBody>
      </p:sp>
      <p:sp>
        <p:nvSpPr>
          <p:cNvPr id="19" name="TextBox 18">
            <a:extLst>
              <a:ext uri="{FF2B5EF4-FFF2-40B4-BE49-F238E27FC236}">
                <a16:creationId xmlns:a16="http://schemas.microsoft.com/office/drawing/2014/main" id="{EB1A4036-74CC-4B22-8A93-5CA052805D87}"/>
              </a:ext>
            </a:extLst>
          </p:cNvPr>
          <p:cNvSpPr txBox="1"/>
          <p:nvPr/>
        </p:nvSpPr>
        <p:spPr>
          <a:xfrm>
            <a:off x="9148233" y="312278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t>-3rd grader at PPS Concord</a:t>
            </a:r>
          </a:p>
        </p:txBody>
      </p:sp>
    </p:spTree>
    <p:extLst>
      <p:ext uri="{BB962C8B-B14F-4D97-AF65-F5344CB8AC3E}">
        <p14:creationId xmlns:p14="http://schemas.microsoft.com/office/powerpoint/2010/main" val="399620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DE4639-E2F3-4EE9-B80E-293094458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C9B2C-C71E-4B9B-8FD9-ED5F4E178820}"/>
              </a:ext>
            </a:extLst>
          </p:cNvPr>
          <p:cNvSpPr>
            <a:spLocks noGrp="1"/>
          </p:cNvSpPr>
          <p:nvPr>
            <p:ph type="title"/>
          </p:nvPr>
        </p:nvSpPr>
        <p:spPr>
          <a:xfrm>
            <a:off x="784743" y="685800"/>
            <a:ext cx="5793475" cy="1485900"/>
          </a:xfrm>
        </p:spPr>
        <p:txBody>
          <a:bodyPr>
            <a:normAutofit/>
          </a:bodyPr>
          <a:lstStyle/>
          <a:p>
            <a:r>
              <a:rPr lang="en-US" sz="2800"/>
              <a:t>P.R.I.D.E. Pop Up Mini Art Festivals</a:t>
            </a:r>
          </a:p>
          <a:p>
            <a:br>
              <a:rPr lang="en-US" sz="2800"/>
            </a:br>
            <a:endParaRPr lang="en-US" sz="2800"/>
          </a:p>
        </p:txBody>
      </p:sp>
      <p:sp>
        <p:nvSpPr>
          <p:cNvPr id="8" name="Content Placeholder 7">
            <a:extLst>
              <a:ext uri="{FF2B5EF4-FFF2-40B4-BE49-F238E27FC236}">
                <a16:creationId xmlns:a16="http://schemas.microsoft.com/office/drawing/2014/main" id="{74A02F57-CCD9-4211-AE6E-FBB9A161A0C7}"/>
              </a:ext>
            </a:extLst>
          </p:cNvPr>
          <p:cNvSpPr>
            <a:spLocks noGrp="1"/>
          </p:cNvSpPr>
          <p:nvPr>
            <p:ph idx="1"/>
          </p:nvPr>
        </p:nvSpPr>
        <p:spPr>
          <a:xfrm>
            <a:off x="784743" y="2286000"/>
            <a:ext cx="5793475" cy="3581400"/>
          </a:xfrm>
        </p:spPr>
        <p:txBody>
          <a:bodyPr vert="horz" lIns="91440" tIns="45720" rIns="91440" bIns="45720" rtlCol="0" anchor="t">
            <a:normAutofit/>
          </a:bodyPr>
          <a:lstStyle/>
          <a:p>
            <a:pPr marL="0" indent="0">
              <a:buNone/>
            </a:pPr>
            <a:endParaRPr lang="en-US"/>
          </a:p>
          <a:p>
            <a:pPr marL="383540" indent="-383540"/>
            <a:r>
              <a:rPr lang="en-US" sz="2400"/>
              <a:t>Currently held in the East Liberty, Homewood, and Hill District neighborhoods of Pittsburgh, the P.R.I.D.E. Pop Ups are one of the only festivals in the United States with programming designed specifically to young Black children aged 3 to 8.</a:t>
            </a:r>
            <a:r>
              <a:rPr lang="en-US"/>
              <a:t> </a:t>
            </a:r>
          </a:p>
          <a:p>
            <a:pPr marL="383540" indent="-383540"/>
            <a:endParaRPr lang="en-US"/>
          </a:p>
          <a:p>
            <a:pPr marL="383540" indent="-383540"/>
            <a:endParaRPr lang="en-US"/>
          </a:p>
        </p:txBody>
      </p:sp>
      <p:sp>
        <p:nvSpPr>
          <p:cNvPr id="16" name="Rectangle 15">
            <a:extLst>
              <a:ext uri="{FF2B5EF4-FFF2-40B4-BE49-F238E27FC236}">
                <a16:creationId xmlns:a16="http://schemas.microsoft.com/office/drawing/2014/main" id="{61A70EFD-1DA0-4CE0-B692-D2CD9A7C9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9" descr="A person that is sitting on the side of a road&#10;&#10;Description generated with high confidence">
            <a:extLst>
              <a:ext uri="{FF2B5EF4-FFF2-40B4-BE49-F238E27FC236}">
                <a16:creationId xmlns:a16="http://schemas.microsoft.com/office/drawing/2014/main" id="{A9A5E085-378B-491E-AFE0-6244B9588FBB}"/>
              </a:ext>
            </a:extLst>
          </p:cNvPr>
          <p:cNvPicPr>
            <a:picLocks noChangeAspect="1"/>
          </p:cNvPicPr>
          <p:nvPr/>
        </p:nvPicPr>
        <p:blipFill>
          <a:blip r:embed="rId2"/>
          <a:stretch>
            <a:fillRect/>
          </a:stretch>
        </p:blipFill>
        <p:spPr>
          <a:xfrm>
            <a:off x="8262032" y="269656"/>
            <a:ext cx="3553364" cy="3553364"/>
          </a:xfrm>
          <a:prstGeom prst="rect">
            <a:avLst/>
          </a:prstGeom>
          <a:ln>
            <a:noFill/>
          </a:ln>
          <a:effectLst/>
        </p:spPr>
      </p:pic>
      <p:pic>
        <p:nvPicPr>
          <p:cNvPr id="5" name="Picture 2" descr="Image result for carnegie library of pittsburgh logo">
            <a:extLst>
              <a:ext uri="{FF2B5EF4-FFF2-40B4-BE49-F238E27FC236}">
                <a16:creationId xmlns:a16="http://schemas.microsoft.com/office/drawing/2014/main" id="{8608F81D-0DBE-4409-A7A2-B16C9D96CF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7090" y="3618624"/>
            <a:ext cx="3730079" cy="2486719"/>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3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9" name="Group 9">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0" name="Rectangle 13">
            <a:extLst>
              <a:ext uri="{FF2B5EF4-FFF2-40B4-BE49-F238E27FC236}">
                <a16:creationId xmlns:a16="http://schemas.microsoft.com/office/drawing/2014/main" id="{222176C7-4010-42EB-91E7-91437AF90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B3B5C-99E2-4DD4-9270-D99A12FC21A3}"/>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6100" b="1" cap="all"/>
              <a:t>Questions?</a:t>
            </a:r>
          </a:p>
        </p:txBody>
      </p:sp>
      <p:sp>
        <p:nvSpPr>
          <p:cNvPr id="41" name="Freeform 6">
            <a:extLst>
              <a:ext uri="{FF2B5EF4-FFF2-40B4-BE49-F238E27FC236}">
                <a16:creationId xmlns:a16="http://schemas.microsoft.com/office/drawing/2014/main" id="{C9BBC853-A4BE-4AA8-B127-DE79AC8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2" name="Freeform 6">
            <a:extLst>
              <a:ext uri="{FF2B5EF4-FFF2-40B4-BE49-F238E27FC236}">
                <a16:creationId xmlns:a16="http://schemas.microsoft.com/office/drawing/2014/main" id="{108E87BB-7DE9-4859-8BB9-A84AA7FC9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2" descr="Image result for carnegie library of pittsburgh logo">
            <a:extLst>
              <a:ext uri="{FF2B5EF4-FFF2-40B4-BE49-F238E27FC236}">
                <a16:creationId xmlns:a16="http://schemas.microsoft.com/office/drawing/2014/main" id="{ABB22416-4ADC-4E11-8014-02CA1C50EF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403" y="2126452"/>
            <a:ext cx="4207669" cy="280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9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6" name="Freeform: Shape 3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a:p>
        </p:txBody>
      </p:sp>
      <p:sp>
        <p:nvSpPr>
          <p:cNvPr id="37" name="Freeform: Shape 4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44" name="Rectangle 4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39" name="Content Placeholder 2">
            <a:extLst>
              <a:ext uri="{FF2B5EF4-FFF2-40B4-BE49-F238E27FC236}">
                <a16:creationId xmlns:a16="http://schemas.microsoft.com/office/drawing/2014/main" id="{4620D538-DB26-49BB-BB0D-2CEE4EBD6B27}"/>
              </a:ext>
            </a:extLst>
          </p:cNvPr>
          <p:cNvSpPr>
            <a:spLocks noGrp="1"/>
          </p:cNvSpPr>
          <p:nvPr/>
        </p:nvSpPr>
        <p:spPr>
          <a:xfrm>
            <a:off x="913926" y="1098096"/>
            <a:ext cx="10130107" cy="3472543"/>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US" sz="3600"/>
              <a:t>True or False?</a:t>
            </a:r>
          </a:p>
          <a:p>
            <a:pPr marL="0" indent="0" algn="ctr">
              <a:buNone/>
            </a:pPr>
            <a:endParaRPr lang="en-US" sz="4400"/>
          </a:p>
          <a:p>
            <a:pPr marL="0" indent="0" algn="ctr">
              <a:buNone/>
            </a:pPr>
            <a:r>
              <a:rPr lang="en-US" sz="4400" b="1"/>
              <a:t>The books I read as a child represented my identities and experiences</a:t>
            </a:r>
            <a:r>
              <a:rPr lang="en-US" sz="4000" b="1"/>
              <a:t>.</a:t>
            </a:r>
          </a:p>
        </p:txBody>
      </p:sp>
      <p:pic>
        <p:nvPicPr>
          <p:cNvPr id="8" name="Picture 35">
            <a:extLst>
              <a:ext uri="{FF2B5EF4-FFF2-40B4-BE49-F238E27FC236}">
                <a16:creationId xmlns:a16="http://schemas.microsoft.com/office/drawing/2014/main" id="{C52EFEE2-A13A-4EFD-877D-0B0679D1F90D}"/>
              </a:ext>
            </a:extLst>
          </p:cNvPr>
          <p:cNvPicPr>
            <a:picLocks noChangeAspect="1"/>
          </p:cNvPicPr>
          <p:nvPr/>
        </p:nvPicPr>
        <p:blipFill>
          <a:blip r:embed="rId2"/>
          <a:stretch>
            <a:fillRect/>
          </a:stretch>
        </p:blipFill>
        <p:spPr>
          <a:xfrm>
            <a:off x="259556" y="5269721"/>
            <a:ext cx="1624781" cy="1095654"/>
          </a:xfrm>
          <a:prstGeom prst="rect">
            <a:avLst/>
          </a:prstGeom>
        </p:spPr>
      </p:pic>
    </p:spTree>
    <p:extLst>
      <p:ext uri="{BB962C8B-B14F-4D97-AF65-F5344CB8AC3E}">
        <p14:creationId xmlns:p14="http://schemas.microsoft.com/office/powerpoint/2010/main" val="259928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a:bodyPr>
          <a:lstStyle/>
          <a:p>
            <a:pPr marL="0" indent="0" algn="ctr">
              <a:buNone/>
            </a:pPr>
            <a:endParaRPr lang="en-US" sz="3200"/>
          </a:p>
          <a:p>
            <a:pPr marL="0" indent="0" algn="ctr">
              <a:buNone/>
            </a:pPr>
            <a:r>
              <a:rPr lang="en-US" sz="6000" b="1"/>
              <a:t>Post-it Note Questions</a:t>
            </a:r>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6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a:bodyPr>
          <a:lstStyle/>
          <a:p>
            <a:pPr marL="0" indent="0" algn="ctr">
              <a:buNone/>
            </a:pPr>
            <a:r>
              <a:rPr lang="en-US" sz="5500" b="1">
                <a:ea typeface="+mn-lt"/>
                <a:cs typeface="+mn-lt"/>
              </a:rPr>
              <a:t>People of color make up what percent of the US population?</a:t>
            </a:r>
            <a:endParaRPr lang="en-US" sz="5500" b="1"/>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9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673" y="1366018"/>
            <a:ext cx="10221311" cy="3581400"/>
          </a:xfrm>
        </p:spPr>
        <p:txBody>
          <a:bodyPr vert="horz" lIns="91440" tIns="45720" rIns="91440" bIns="45720" rtlCol="0" anchor="t">
            <a:normAutofit fontScale="92500" lnSpcReduction="10000"/>
          </a:bodyPr>
          <a:lstStyle/>
          <a:p>
            <a:pPr marL="0" indent="0" algn="ctr">
              <a:buNone/>
            </a:pPr>
            <a:r>
              <a:rPr lang="en-US" sz="5500" b="1"/>
              <a:t>People of color make up what percent of the US population?</a:t>
            </a:r>
            <a:endParaRPr lang="en-US"/>
          </a:p>
          <a:p>
            <a:pPr marL="0" indent="0" algn="ctr">
              <a:buNone/>
            </a:pPr>
            <a:endParaRPr lang="en-US" sz="5500" b="1"/>
          </a:p>
          <a:p>
            <a:pPr marL="0" indent="0" algn="ctr">
              <a:buNone/>
            </a:pPr>
            <a:r>
              <a:rPr lang="en-US" sz="5500"/>
              <a:t>38.8%</a:t>
            </a:r>
            <a:endParaRPr lang="en-US"/>
          </a:p>
          <a:p>
            <a:pPr marL="0" indent="0" algn="ctr">
              <a:buNone/>
            </a:pPr>
            <a:r>
              <a:rPr lang="en-US" sz="1400" b="1"/>
              <a:t>Source: U.S. Census Quick Facts Estimate </a:t>
            </a:r>
            <a:r>
              <a:rPr lang="en-US" sz="1400">
                <a:ea typeface="+mn-lt"/>
                <a:cs typeface="+mn-lt"/>
                <a:hlinkClick r:id="rId2"/>
              </a:rPr>
              <a:t>https://www.census.gov/quickfacts/fact/table/US/PST045218</a:t>
            </a:r>
            <a:endParaRPr lang="en-US" sz="1400" b="1"/>
          </a:p>
        </p:txBody>
      </p:sp>
      <p:pic>
        <p:nvPicPr>
          <p:cNvPr id="4" name="Picture 2" descr="Image result for carnegie library of pittsburg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5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a:bodyPr>
          <a:lstStyle/>
          <a:p>
            <a:pPr marL="0" indent="0" algn="ctr">
              <a:buNone/>
            </a:pPr>
            <a:r>
              <a:rPr lang="en-US" sz="5500" b="1">
                <a:ea typeface="+mn-lt"/>
                <a:cs typeface="+mn-lt"/>
              </a:rPr>
              <a:t>What percent of children’s books published in 2018 were about People of Color?</a:t>
            </a:r>
            <a:endParaRPr lang="en-US" b="1"/>
          </a:p>
          <a:p>
            <a:pPr marL="0" indent="0" algn="ctr">
              <a:buNone/>
            </a:pPr>
            <a:endParaRPr lang="en-US" sz="1400"/>
          </a:p>
        </p:txBody>
      </p:sp>
      <p:pic>
        <p:nvPicPr>
          <p:cNvPr id="4" name="Picture 2" descr="Image result for carnegie library of pittsburg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6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29" y="2056580"/>
            <a:ext cx="10221311" cy="3581400"/>
          </a:xfrm>
        </p:spPr>
        <p:txBody>
          <a:bodyPr vert="horz" lIns="91440" tIns="45720" rIns="91440" bIns="45720" rtlCol="0" anchor="t">
            <a:normAutofit lnSpcReduction="10000"/>
          </a:bodyPr>
          <a:lstStyle/>
          <a:p>
            <a:pPr marL="0" indent="0" algn="ctr">
              <a:buNone/>
            </a:pPr>
            <a:r>
              <a:rPr lang="en-US" sz="5500" b="1">
                <a:ea typeface="+mn-lt"/>
                <a:cs typeface="+mn-lt"/>
              </a:rPr>
              <a:t>What percent of children’s books published in 2018 were about People of Color?</a:t>
            </a:r>
            <a:endParaRPr lang="en-US" b="1"/>
          </a:p>
          <a:p>
            <a:pPr marL="0" indent="0" algn="ctr">
              <a:buNone/>
            </a:pPr>
            <a:r>
              <a:rPr lang="en-US" sz="5500"/>
              <a:t>27%</a:t>
            </a:r>
          </a:p>
          <a:p>
            <a:pPr marL="0" indent="0" algn="ctr">
              <a:buNone/>
            </a:pPr>
            <a:r>
              <a:rPr lang="en-US" sz="1400" b="1"/>
              <a:t>Source: Cooperative Children's Book Center </a:t>
            </a:r>
            <a:r>
              <a:rPr lang="en-US" sz="1400">
                <a:ea typeface="+mn-lt"/>
                <a:cs typeface="+mn-lt"/>
                <a:hlinkClick r:id="rId2"/>
              </a:rPr>
              <a:t>https://ccbc.education.wisc.edu/books/pcstats.asp</a:t>
            </a:r>
            <a:endParaRPr lang="en-US" sz="1400"/>
          </a:p>
        </p:txBody>
      </p:sp>
      <p:pic>
        <p:nvPicPr>
          <p:cNvPr id="4" name="Picture 2" descr="Image result for carnegie library of pittsburg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06" y="5453243"/>
            <a:ext cx="1870652" cy="12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494783"/>
      </p:ext>
    </p:extLst>
  </p:cSld>
  <p:clrMapOvr>
    <a:masterClrMapping/>
  </p:clrMapOvr>
</p:sld>
</file>

<file path=ppt/theme/theme1.xml><?xml version="1.0" encoding="utf-8"?>
<a:theme xmlns:a="http://schemas.openxmlformats.org/drawingml/2006/main" name="Crop">
  <a:themeElements>
    <a:clrScheme name="Custom 1">
      <a:dk1>
        <a:sysClr val="windowText" lastClr="000000"/>
      </a:dk1>
      <a:lt1>
        <a:sysClr val="window" lastClr="FFFFFF"/>
      </a:lt1>
      <a:dk2>
        <a:srgbClr val="432A30"/>
      </a:dk2>
      <a:lt2>
        <a:srgbClr val="F2F2F0"/>
      </a:lt2>
      <a:accent1>
        <a:srgbClr val="CDC4D8"/>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AB542B4818D4A81E07D27059BE08B" ma:contentTypeVersion="4" ma:contentTypeDescription="Create a new document." ma:contentTypeScope="" ma:versionID="fca7284cf6c015b24417d957e499288e">
  <xsd:schema xmlns:xsd="http://www.w3.org/2001/XMLSchema" xmlns:xs="http://www.w3.org/2001/XMLSchema" xmlns:p="http://schemas.microsoft.com/office/2006/metadata/properties" xmlns:ns2="5773d252-26e5-454a-8062-16cc5f4f159b" xmlns:ns3="463a3bad-83bd-439d-a609-7b6b42ed5646" targetNamespace="http://schemas.microsoft.com/office/2006/metadata/properties" ma:root="true" ma:fieldsID="c06c371c3f057e860c02ebca667e98fb" ns2:_="" ns3:_="">
    <xsd:import namespace="5773d252-26e5-454a-8062-16cc5f4f159b"/>
    <xsd:import namespace="463a3bad-83bd-439d-a609-7b6b42ed56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3d252-26e5-454a-8062-16cc5f4f1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3a3bad-83bd-439d-a609-7b6b42ed56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16818B-8F52-4E3D-A41A-365C5A4667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BA0261F-446C-4E91-A0A8-1EE8387D6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3d252-26e5-454a-8062-16cc5f4f159b"/>
    <ds:schemaRef ds:uri="463a3bad-83bd-439d-a609-7b6b42ed5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44F81A-450F-43B1-9719-BCE629F4B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TM10001105[[fn=Crop]]</Template>
  <Application>Microsoft Office PowerPoint</Application>
  <PresentationFormat>Widescreen</PresentationFormat>
  <Slides>32</Slides>
  <Notes>3</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Crop</vt:lpstr>
      <vt:lpstr>Race, reading, &amp; youth </vt:lpstr>
      <vt:lpstr>Who We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Post-It Q&amp;A</vt:lpstr>
      <vt:lpstr>Community Engagement</vt:lpstr>
      <vt:lpstr>Community Engagement</vt:lpstr>
      <vt:lpstr>PowerPoint Presentation</vt:lpstr>
      <vt:lpstr>PRIDE Report</vt:lpstr>
      <vt:lpstr>PRIDE Report</vt:lpstr>
      <vt:lpstr>Your Turn! Book Exploration </vt:lpstr>
      <vt:lpstr>PowerPoint Presentation</vt:lpstr>
      <vt:lpstr>Book Exploration Questions</vt:lpstr>
      <vt:lpstr>Diversity, Representation, and the Importance of Own Voice Authors </vt:lpstr>
      <vt:lpstr>Things to Be Aware Of</vt:lpstr>
      <vt:lpstr>PowerPoint Presentation</vt:lpstr>
      <vt:lpstr>Diversity and Representation through Windows, Mirrors and Sliding Glass Doors</vt:lpstr>
      <vt:lpstr>Applications</vt:lpstr>
      <vt:lpstr>Diversity Audit</vt:lpstr>
      <vt:lpstr>Collection Evaluation</vt:lpstr>
      <vt:lpstr>What This Looks Like in Practice </vt:lpstr>
      <vt:lpstr>P.R.I.D.E. Pop Up Mini Art Festivals  </vt:lpstr>
      <vt:lpstr>Questions?</vt:lpstr>
    </vt:vector>
  </TitlesOfParts>
  <Company>eiNetwork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reading, &amp; youth</dc:title>
  <dc:creator>Meyer, Zia</dc:creator>
  <cp:revision>56</cp:revision>
  <dcterms:created xsi:type="dcterms:W3CDTF">2019-05-30T17:06:16Z</dcterms:created>
  <dcterms:modified xsi:type="dcterms:W3CDTF">2019-06-07T13:28:50Z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0x010100B42AB542B4818D4A81E07D27059BE08B</vt:lpwstr>
  </property>
</Properties>
</file>